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" pitchFamily="2" charset="0"/>
      <p:regular r:id="rId25"/>
    </p:embeddedFont>
    <p:embeddedFont>
      <p:font typeface="DM Sans Bold" charset="0"/>
      <p:regular r:id="rId26"/>
    </p:embeddedFont>
    <p:embeddedFont>
      <p:font typeface="Futura Bold" panose="020B0604020202020204" charset="0"/>
      <p:regular r:id="rId27"/>
    </p:embeddedFont>
    <p:embeddedFont>
      <p:font typeface="Inter" panose="020B0604020202020204" charset="0"/>
      <p:regular r:id="rId28"/>
    </p:embeddedFont>
    <p:embeddedFont>
      <p:font typeface="Inter Bold" panose="020B0604020202020204" charset="0"/>
      <p:regular r:id="rId29"/>
    </p:embeddedFont>
    <p:embeddedFont>
      <p:font typeface="Montserrat" panose="00000500000000000000" pitchFamily="2" charset="0"/>
      <p:regular r:id="rId30"/>
    </p:embeddedFont>
    <p:embeddedFont>
      <p:font typeface="Montserrat Bold" panose="00000800000000000000" charset="0"/>
      <p:regular r:id="rId31"/>
    </p:embeddedFont>
    <p:embeddedFont>
      <p:font typeface="Montserrat Medium" panose="00000600000000000000" pitchFamily="2" charset="0"/>
      <p:regular r:id="rId32"/>
    </p:embeddedFont>
    <p:embeddedFont>
      <p:font typeface="Open Sans Bold" panose="020B0604020202020204" charset="0"/>
      <p:regular r:id="rId33"/>
    </p:embeddedFont>
    <p:embeddedFont>
      <p:font typeface="Public Sans Bold" panose="020B0604020202020204" charset="0"/>
      <p:regular r:id="rId34"/>
    </p:embeddedFont>
    <p:embeddedFont>
      <p:font typeface="Times New Roman Bold" panose="02020803070505020304" pitchFamily="18" charset="0"/>
      <p:regular r:id="rId35"/>
      <p:bold r:id="rId36"/>
    </p:embeddedFont>
    <p:embeddedFont>
      <p:font typeface="Times New Roman MT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.sv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69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198" y="2035598"/>
            <a:ext cx="13346553" cy="278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7"/>
              </a:lnSpc>
            </a:pPr>
            <a:r>
              <a:rPr lang="en-US" sz="14590" b="1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ClauseEase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0693" y="4659425"/>
            <a:ext cx="11650266" cy="66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4"/>
              </a:lnSpc>
              <a:spcBef>
                <a:spcPct val="0"/>
              </a:spcBef>
            </a:pPr>
            <a:r>
              <a:rPr lang="en-US" sz="4286" b="1">
                <a:solidFill>
                  <a:srgbClr val="7C7AAC"/>
                </a:solidFill>
                <a:latin typeface="DM Sans Bold"/>
                <a:ea typeface="DM Sans Bold"/>
                <a:cs typeface="DM Sans Bold"/>
                <a:sym typeface="DM Sans Bold"/>
              </a:rPr>
              <a:t>AI BASED CONTRACT LANGUAGE SIMPLIFIER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3557" y="7616171"/>
            <a:ext cx="4994849" cy="245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Team Members:</a:t>
            </a: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Mulukutla Naga Sai Sarvani</a:t>
            </a: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Pranathi Gouri</a:t>
            </a: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b="1" dirty="0" err="1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Sourab</a:t>
            </a:r>
            <a:r>
              <a:rPr lang="en-US" sz="22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 Singh Bora</a:t>
            </a: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Prabhu Kishore </a:t>
            </a:r>
            <a:r>
              <a:rPr lang="en-US" sz="2299" b="1" dirty="0" err="1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Kondepudi</a:t>
            </a:r>
            <a:endParaRPr lang="en-US" sz="2299" b="1" dirty="0">
              <a:solidFill>
                <a:srgbClr val="08183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b="1" dirty="0">
                <a:solidFill>
                  <a:srgbClr val="08183D"/>
                </a:solidFill>
                <a:latin typeface="Inter Bold"/>
                <a:ea typeface="Inter Bold"/>
                <a:cs typeface="Inter Bold"/>
                <a:sym typeface="Inter Bold"/>
              </a:rPr>
              <a:t>Soham Banerjee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80958" y="7138743"/>
            <a:ext cx="3987841" cy="438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203B61"/>
                </a:solidFill>
                <a:latin typeface="Inter Bold"/>
                <a:ea typeface="Inter Bold"/>
                <a:cs typeface="Inter Bold"/>
                <a:sym typeface="Inter Bold"/>
              </a:rPr>
              <a:t>Presented By : Team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8830451"/>
            <a:ext cx="4353401" cy="438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203B61"/>
                </a:solidFill>
                <a:latin typeface="Inter Bold"/>
                <a:ea typeface="Inter Bold"/>
                <a:cs typeface="Inter Bold"/>
                <a:sym typeface="Inter Bold"/>
              </a:rPr>
              <a:t>Mentor: Kalaivani 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10438512"/>
            <a:chOff x="-6197600" y="-5210675"/>
            <a:chExt cx="24384000" cy="13716012"/>
          </a:xfrm>
        </p:grpSpPr>
        <p:sp>
          <p:nvSpPr>
            <p:cNvPr id="9" name="Freeform 9"/>
            <p:cNvSpPr/>
            <p:nvPr/>
          </p:nvSpPr>
          <p:spPr>
            <a:xfrm>
              <a:off x="-6197600" y="-5210675"/>
              <a:ext cx="24384000" cy="13716012"/>
            </a:xfrm>
            <a:custGeom>
              <a:avLst/>
              <a:gdLst/>
              <a:ahLst/>
              <a:cxnLst/>
              <a:rect l="l" t="t" r="r" b="b"/>
              <a:pathLst>
                <a:path w="24384000" h="13716012">
                  <a:moveTo>
                    <a:pt x="0" y="0"/>
                  </a:moveTo>
                  <a:lnTo>
                    <a:pt x="24384000" y="0"/>
                  </a:lnTo>
                  <a:lnTo>
                    <a:pt x="24384000" y="13716012"/>
                  </a:lnTo>
                  <a:lnTo>
                    <a:pt x="0" y="1371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82"/>
              </a:blip>
              <a:stretch>
                <a:fillRect l="-38393" r="-3839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66914" y="7413378"/>
            <a:ext cx="12651303" cy="309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8"/>
              </a:lnSpc>
            </a:pPr>
            <a:r>
              <a:rPr lang="en-US" sz="12411" b="1" spc="1985">
                <a:solidFill>
                  <a:srgbClr val="041226">
                    <a:alpha val="2745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System Requirements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4462102" y="0"/>
            <a:ext cx="3825898" cy="3777205"/>
          </a:xfrm>
          <a:custGeom>
            <a:avLst/>
            <a:gdLst/>
            <a:ahLst/>
            <a:cxnLst/>
            <a:rect l="l" t="t" r="r" b="b"/>
            <a:pathLst>
              <a:path w="3825898" h="3777205">
                <a:moveTo>
                  <a:pt x="0" y="3777205"/>
                </a:moveTo>
                <a:lnTo>
                  <a:pt x="3825898" y="3777205"/>
                </a:lnTo>
                <a:lnTo>
                  <a:pt x="3825898" y="0"/>
                </a:lnTo>
                <a:lnTo>
                  <a:pt x="0" y="0"/>
                </a:lnTo>
                <a:lnTo>
                  <a:pt x="0" y="3777205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63" y="6690819"/>
            <a:ext cx="3612116" cy="3566144"/>
          </a:xfrm>
          <a:custGeom>
            <a:avLst/>
            <a:gdLst/>
            <a:ahLst/>
            <a:cxnLst/>
            <a:rect l="l" t="t" r="r" b="b"/>
            <a:pathLst>
              <a:path w="3612116" h="3566144">
                <a:moveTo>
                  <a:pt x="3612117" y="0"/>
                </a:moveTo>
                <a:lnTo>
                  <a:pt x="0" y="0"/>
                </a:lnTo>
                <a:lnTo>
                  <a:pt x="0" y="3566144"/>
                </a:lnTo>
                <a:lnTo>
                  <a:pt x="3612117" y="3566144"/>
                </a:lnTo>
                <a:lnTo>
                  <a:pt x="3612117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6661" y="1044518"/>
            <a:ext cx="11580961" cy="293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9"/>
              </a:lnSpc>
            </a:pPr>
            <a:r>
              <a:rPr lang="en-US" sz="10047" b="1" spc="80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System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54070" y="6955483"/>
            <a:ext cx="3786962" cy="55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2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Alfredo Torez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5082" y="7559461"/>
            <a:ext cx="2584938" cy="2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67622" y="8201009"/>
            <a:ext cx="2759857" cy="55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sz="1086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Donec ut pretium purus.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3976" y="4299732"/>
            <a:ext cx="7637207" cy="2566315"/>
            <a:chOff x="0" y="0"/>
            <a:chExt cx="2011446" cy="6759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1446" cy="675902"/>
            </a:xfrm>
            <a:custGeom>
              <a:avLst/>
              <a:gdLst/>
              <a:ahLst/>
              <a:cxnLst/>
              <a:rect l="l" t="t" r="r" b="b"/>
              <a:pathLst>
                <a:path w="2011446" h="675902">
                  <a:moveTo>
                    <a:pt x="0" y="0"/>
                  </a:moveTo>
                  <a:lnTo>
                    <a:pt x="2011446" y="0"/>
                  </a:lnTo>
                  <a:lnTo>
                    <a:pt x="2011446" y="675902"/>
                  </a:lnTo>
                  <a:lnTo>
                    <a:pt x="0" y="675902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11446" cy="70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64867" y="4348705"/>
            <a:ext cx="7594433" cy="2584917"/>
            <a:chOff x="0" y="0"/>
            <a:chExt cx="2000180" cy="680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0180" cy="680801"/>
            </a:xfrm>
            <a:custGeom>
              <a:avLst/>
              <a:gdLst/>
              <a:ahLst/>
              <a:cxnLst/>
              <a:rect l="l" t="t" r="r" b="b"/>
              <a:pathLst>
                <a:path w="2000180" h="680801">
                  <a:moveTo>
                    <a:pt x="0" y="0"/>
                  </a:moveTo>
                  <a:lnTo>
                    <a:pt x="2000180" y="0"/>
                  </a:lnTo>
                  <a:lnTo>
                    <a:pt x="2000180" y="680801"/>
                  </a:lnTo>
                  <a:lnTo>
                    <a:pt x="0" y="68080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0180" cy="70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83202" y="4621816"/>
            <a:ext cx="7506991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Specifications</a:t>
            </a:r>
          </a:p>
          <a:p>
            <a:pPr marL="431797" lvl="1" indent="-215899" algn="l">
              <a:lnSpc>
                <a:spcPts val="30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CPU: Dual-core minimum (i5/Ryzen 5 recommended)</a:t>
            </a:r>
          </a:p>
          <a:p>
            <a:pPr marL="431797" lvl="1" indent="-215899" algn="l">
              <a:lnSpc>
                <a:spcPts val="30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GPU: NVIDIA GTX 1650+ (for AI acceleration)</a:t>
            </a:r>
          </a:p>
          <a:p>
            <a:pPr marL="431797" lvl="1" indent="-215899" algn="l">
              <a:lnSpc>
                <a:spcPts val="30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RAM: 8 GB minimum, 16 GB recommended</a:t>
            </a:r>
          </a:p>
          <a:p>
            <a:pPr marL="431797" lvl="1" indent="-215899" algn="l">
              <a:lnSpc>
                <a:spcPts val="30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Storage: 10 GB+ free space (SSD preferred)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2666" y="4553408"/>
            <a:ext cx="7272334" cy="216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Software &amp; OS Requirements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Operating Systems: Windows 10/11, Ubuntu 20.04+,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macOS Monterey+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Python: 3.10+ runtime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Libraries: Flask, </a:t>
            </a:r>
            <a:r>
              <a:rPr lang="en-US" sz="1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spaCy</a:t>
            </a: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NLTK, Transformers,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1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PyMuPDF</a:t>
            </a: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python-docx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326" y="1078741"/>
            <a:ext cx="11881997" cy="330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59"/>
              </a:lnSpc>
            </a:pPr>
            <a:r>
              <a:rPr lang="en-US" sz="10767" b="1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Testing Strategy</a:t>
            </a:r>
          </a:p>
          <a:p>
            <a:pPr algn="l">
              <a:lnSpc>
                <a:spcPts val="12059"/>
              </a:lnSpc>
            </a:pPr>
            <a:endParaRPr lang="en-US" sz="10767" b="1">
              <a:solidFill>
                <a:srgbClr val="7C7AAC"/>
              </a:solidFill>
              <a:latin typeface="Futura Bold"/>
              <a:ea typeface="Futura Bold"/>
              <a:cs typeface="Futura Bold"/>
              <a:sym typeface="Futura Bold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3326" y="3308787"/>
            <a:ext cx="1477081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Testing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Individual modules tested in isolation to ensure foundational reliability.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3326" y="3954071"/>
            <a:ext cx="1690028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Testing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End-to-end validation of communication between system layers (e.g., Flask backend, 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NLP engines, database) for seamless data flow.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326" y="4958007"/>
            <a:ext cx="1623060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Testing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Real-world scenarios (e.g., corrupt PDFs, oversized documents) to verify robust error handling and graceful failure.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65" y="5798945"/>
            <a:ext cx="1726123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Testing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Analyze response times and conduct load testing under various traffic patterns to identify bottlenecks and optimize throughput.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365" y="6838441"/>
            <a:ext cx="1623060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Testing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Comprehensive vulnerability assessment (e.g., SQL injection, XSS, authentication bypass) to ensure enterprise-grade security.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65" y="7725751"/>
            <a:ext cx="1623060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Acceptance Testing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Legal professionals and researchers evaluate output clarity, accuracy, and usability in real-world scenarios for refinement.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4844" y="1475615"/>
            <a:ext cx="6849713" cy="7787545"/>
            <a:chOff x="0" y="0"/>
            <a:chExt cx="9132951" cy="103833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32951" cy="10383393"/>
            </a:xfrm>
            <a:custGeom>
              <a:avLst/>
              <a:gdLst/>
              <a:ahLst/>
              <a:cxnLst/>
              <a:rect l="l" t="t" r="r" b="b"/>
              <a:pathLst>
                <a:path w="9132951" h="10383393">
                  <a:moveTo>
                    <a:pt x="0" y="0"/>
                  </a:moveTo>
                  <a:lnTo>
                    <a:pt x="9132951" y="0"/>
                  </a:lnTo>
                  <a:lnTo>
                    <a:pt x="9132951" y="10383393"/>
                  </a:lnTo>
                  <a:lnTo>
                    <a:pt x="0" y="10383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33" r="-123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460072" y="1470739"/>
            <a:ext cx="10493121" cy="3362706"/>
            <a:chOff x="0" y="0"/>
            <a:chExt cx="13990828" cy="44836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90828" cy="4483608"/>
            </a:xfrm>
            <a:custGeom>
              <a:avLst/>
              <a:gdLst/>
              <a:ahLst/>
              <a:cxnLst/>
              <a:rect l="l" t="t" r="r" b="b"/>
              <a:pathLst>
                <a:path w="13990828" h="4483608">
                  <a:moveTo>
                    <a:pt x="0" y="0"/>
                  </a:moveTo>
                  <a:lnTo>
                    <a:pt x="13990828" y="0"/>
                  </a:lnTo>
                  <a:lnTo>
                    <a:pt x="13990828" y="4483608"/>
                  </a:lnTo>
                  <a:lnTo>
                    <a:pt x="0" y="4483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57" r="-345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460072" y="6024151"/>
            <a:ext cx="10455496" cy="3071146"/>
            <a:chOff x="0" y="0"/>
            <a:chExt cx="13940662" cy="40948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40662" cy="4094861"/>
            </a:xfrm>
            <a:custGeom>
              <a:avLst/>
              <a:gdLst/>
              <a:ahLst/>
              <a:cxnLst/>
              <a:rect l="l" t="t" r="r" b="b"/>
              <a:pathLst>
                <a:path w="13940662" h="4094861">
                  <a:moveTo>
                    <a:pt x="0" y="0"/>
                  </a:moveTo>
                  <a:lnTo>
                    <a:pt x="13940662" y="0"/>
                  </a:lnTo>
                  <a:lnTo>
                    <a:pt x="13940662" y="4094861"/>
                  </a:lnTo>
                  <a:lnTo>
                    <a:pt x="0" y="4094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321245">
            <a:off x="4780757" y="1069843"/>
            <a:ext cx="2778495" cy="742913"/>
          </a:xfrm>
          <a:custGeom>
            <a:avLst/>
            <a:gdLst/>
            <a:ahLst/>
            <a:cxnLst/>
            <a:rect l="l" t="t" r="r" b="b"/>
            <a:pathLst>
              <a:path w="2778495" h="742913">
                <a:moveTo>
                  <a:pt x="0" y="0"/>
                </a:moveTo>
                <a:lnTo>
                  <a:pt x="2778495" y="0"/>
                </a:lnTo>
                <a:lnTo>
                  <a:pt x="2778495" y="742913"/>
                </a:lnTo>
                <a:lnTo>
                  <a:pt x="0" y="742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" r="-47"/>
            </a:stretch>
          </a:blipFill>
        </p:spPr>
      </p:sp>
      <p:sp>
        <p:nvSpPr>
          <p:cNvPr id="10" name="Freeform 10"/>
          <p:cNvSpPr/>
          <p:nvPr/>
        </p:nvSpPr>
        <p:spPr>
          <a:xfrm rot="1008798">
            <a:off x="6717828" y="5586597"/>
            <a:ext cx="2055772" cy="549672"/>
          </a:xfrm>
          <a:custGeom>
            <a:avLst/>
            <a:gdLst/>
            <a:ahLst/>
            <a:cxnLst/>
            <a:rect l="l" t="t" r="r" b="b"/>
            <a:pathLst>
              <a:path w="2055772" h="549672">
                <a:moveTo>
                  <a:pt x="0" y="0"/>
                </a:moveTo>
                <a:lnTo>
                  <a:pt x="2055772" y="0"/>
                </a:lnTo>
                <a:lnTo>
                  <a:pt x="2055772" y="549672"/>
                </a:lnTo>
                <a:lnTo>
                  <a:pt x="0" y="549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12" b="-21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896600" y="1116727"/>
            <a:ext cx="2193186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Users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26270" y="5670139"/>
            <a:ext cx="1856542" cy="34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Glossary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403329" y="623851"/>
            <a:ext cx="5155486" cy="50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8"/>
              </a:lnSpc>
            </a:pPr>
            <a:r>
              <a:rPr lang="en-US" sz="3286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Schema</a:t>
            </a:r>
          </a:p>
        </p:txBody>
      </p:sp>
      <p:sp>
        <p:nvSpPr>
          <p:cNvPr id="14" name="Freeform 14"/>
          <p:cNvSpPr/>
          <p:nvPr/>
        </p:nvSpPr>
        <p:spPr>
          <a:xfrm flipV="1">
            <a:off x="9442921" y="13093"/>
            <a:ext cx="8845079" cy="8732506"/>
          </a:xfrm>
          <a:custGeom>
            <a:avLst/>
            <a:gdLst/>
            <a:ahLst/>
            <a:cxnLst/>
            <a:rect l="l" t="t" r="r" b="b"/>
            <a:pathLst>
              <a:path w="8845079" h="8732506">
                <a:moveTo>
                  <a:pt x="0" y="8732505"/>
                </a:moveTo>
                <a:lnTo>
                  <a:pt x="8845079" y="8732505"/>
                </a:lnTo>
                <a:lnTo>
                  <a:pt x="8845079" y="0"/>
                </a:lnTo>
                <a:lnTo>
                  <a:pt x="0" y="0"/>
                </a:lnTo>
                <a:lnTo>
                  <a:pt x="0" y="8732505"/>
                </a:lnTo>
                <a:close/>
              </a:path>
            </a:pathLst>
          </a:custGeom>
          <a:blipFill>
            <a:blip r:embed="rId10">
              <a:alphaModFix amt="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0" y="1495180"/>
            <a:ext cx="8845079" cy="8732506"/>
          </a:xfrm>
          <a:custGeom>
            <a:avLst/>
            <a:gdLst/>
            <a:ahLst/>
            <a:cxnLst/>
            <a:rect l="l" t="t" r="r" b="b"/>
            <a:pathLst>
              <a:path w="8845079" h="8732506">
                <a:moveTo>
                  <a:pt x="8845079" y="0"/>
                </a:moveTo>
                <a:lnTo>
                  <a:pt x="0" y="0"/>
                </a:lnTo>
                <a:lnTo>
                  <a:pt x="0" y="8732506"/>
                </a:lnTo>
                <a:lnTo>
                  <a:pt x="8845079" y="8732506"/>
                </a:lnTo>
                <a:lnTo>
                  <a:pt x="8845079" y="0"/>
                </a:lnTo>
                <a:close/>
              </a:path>
            </a:pathLst>
          </a:custGeom>
          <a:blipFill>
            <a:blip r:embed="rId10">
              <a:alphaModFix amt="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28700" y="1054047"/>
            <a:ext cx="1802748" cy="1779804"/>
          </a:xfrm>
          <a:custGeom>
            <a:avLst/>
            <a:gdLst/>
            <a:ahLst/>
            <a:cxnLst/>
            <a:rect l="l" t="t" r="r" b="b"/>
            <a:pathLst>
              <a:path w="1802748" h="1779804">
                <a:moveTo>
                  <a:pt x="1802748" y="1779803"/>
                </a:moveTo>
                <a:lnTo>
                  <a:pt x="0" y="1779803"/>
                </a:lnTo>
                <a:lnTo>
                  <a:pt x="0" y="0"/>
                </a:lnTo>
                <a:lnTo>
                  <a:pt x="1802748" y="0"/>
                </a:lnTo>
                <a:lnTo>
                  <a:pt x="1802748" y="17798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43911" y="7169834"/>
            <a:ext cx="2115389" cy="2088466"/>
          </a:xfrm>
          <a:custGeom>
            <a:avLst/>
            <a:gdLst/>
            <a:ahLst/>
            <a:cxnLst/>
            <a:rect l="l" t="t" r="r" b="b"/>
            <a:pathLst>
              <a:path w="2115389" h="2088466">
                <a:moveTo>
                  <a:pt x="0" y="0"/>
                </a:moveTo>
                <a:lnTo>
                  <a:pt x="2115389" y="0"/>
                </a:lnTo>
                <a:lnTo>
                  <a:pt x="2115389" y="2088466"/>
                </a:lnTo>
                <a:lnTo>
                  <a:pt x="0" y="208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3274" y="4388642"/>
            <a:ext cx="16604726" cy="395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48"/>
              </a:lnSpc>
            </a:pPr>
            <a:r>
              <a:rPr lang="en-US" sz="15803" b="1" spc="2528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Project Walkthrough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8445" y="5219700"/>
            <a:ext cx="6901818" cy="240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7"/>
              </a:lnSpc>
            </a:pPr>
            <a:r>
              <a:rPr lang="en-US" sz="8677" b="1" spc="69">
                <a:solidFill>
                  <a:srgbClr val="7C7AA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Walkthrough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4487819"/>
            <a:ext cx="5873941" cy="5799181"/>
          </a:xfrm>
          <a:custGeom>
            <a:avLst/>
            <a:gdLst/>
            <a:ahLst/>
            <a:cxnLst/>
            <a:rect l="l" t="t" r="r" b="b"/>
            <a:pathLst>
              <a:path w="5873941" h="5799181">
                <a:moveTo>
                  <a:pt x="5873941" y="0"/>
                </a:moveTo>
                <a:lnTo>
                  <a:pt x="0" y="0"/>
                </a:lnTo>
                <a:lnTo>
                  <a:pt x="0" y="5799181"/>
                </a:lnTo>
                <a:lnTo>
                  <a:pt x="5873941" y="5799181"/>
                </a:lnTo>
                <a:lnTo>
                  <a:pt x="5873941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1594062" y="0"/>
            <a:ext cx="6707199" cy="6621835"/>
          </a:xfrm>
          <a:custGeom>
            <a:avLst/>
            <a:gdLst/>
            <a:ahLst/>
            <a:cxnLst/>
            <a:rect l="l" t="t" r="r" b="b"/>
            <a:pathLst>
              <a:path w="6707199" h="6621835">
                <a:moveTo>
                  <a:pt x="0" y="6621835"/>
                </a:moveTo>
                <a:lnTo>
                  <a:pt x="6707199" y="6621835"/>
                </a:lnTo>
                <a:lnTo>
                  <a:pt x="6707199" y="0"/>
                </a:lnTo>
                <a:lnTo>
                  <a:pt x="0" y="0"/>
                </a:lnTo>
                <a:lnTo>
                  <a:pt x="0" y="6621835"/>
                </a:lnTo>
                <a:close/>
              </a:path>
            </a:pathLst>
          </a:custGeom>
          <a:blipFill>
            <a:blip r:embed="rId3">
              <a:alphaModFix amt="1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60601" y="1028700"/>
            <a:ext cx="8483441" cy="4310062"/>
            <a:chOff x="0" y="0"/>
            <a:chExt cx="11311255" cy="5746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11255" cy="5746750"/>
            </a:xfrm>
            <a:custGeom>
              <a:avLst/>
              <a:gdLst/>
              <a:ahLst/>
              <a:cxnLst/>
              <a:rect l="l" t="t" r="r" b="b"/>
              <a:pathLst>
                <a:path w="11311255" h="5746750">
                  <a:moveTo>
                    <a:pt x="0" y="0"/>
                  </a:moveTo>
                  <a:lnTo>
                    <a:pt x="11311255" y="0"/>
                  </a:lnTo>
                  <a:lnTo>
                    <a:pt x="11311255" y="5746750"/>
                  </a:lnTo>
                  <a:lnTo>
                    <a:pt x="0" y="57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24" r="-332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428154" y="1028700"/>
            <a:ext cx="8328374" cy="4229958"/>
            <a:chOff x="0" y="0"/>
            <a:chExt cx="11104499" cy="5639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04499" cy="5639943"/>
            </a:xfrm>
            <a:custGeom>
              <a:avLst/>
              <a:gdLst/>
              <a:ahLst/>
              <a:cxnLst/>
              <a:rect l="l" t="t" r="r" b="b"/>
              <a:pathLst>
                <a:path w="11104499" h="5639943">
                  <a:moveTo>
                    <a:pt x="0" y="0"/>
                  </a:moveTo>
                  <a:lnTo>
                    <a:pt x="11104499" y="0"/>
                  </a:lnTo>
                  <a:lnTo>
                    <a:pt x="11104499" y="5639943"/>
                  </a:lnTo>
                  <a:lnTo>
                    <a:pt x="0" y="5639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68" r="-106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724080" y="6093743"/>
            <a:ext cx="8839867" cy="4058889"/>
            <a:chOff x="0" y="0"/>
            <a:chExt cx="11786489" cy="5411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6489" cy="5411851"/>
            </a:xfrm>
            <a:custGeom>
              <a:avLst/>
              <a:gdLst/>
              <a:ahLst/>
              <a:cxnLst/>
              <a:rect l="l" t="t" r="r" b="b"/>
              <a:pathLst>
                <a:path w="11786489" h="5411851">
                  <a:moveTo>
                    <a:pt x="0" y="0"/>
                  </a:moveTo>
                  <a:lnTo>
                    <a:pt x="11786489" y="0"/>
                  </a:lnTo>
                  <a:lnTo>
                    <a:pt x="11786489" y="5411851"/>
                  </a:lnTo>
                  <a:lnTo>
                    <a:pt x="0" y="5411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74" b="-874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1037244">
            <a:off x="11028697" y="472175"/>
            <a:ext cx="1728532" cy="462174"/>
          </a:xfrm>
          <a:custGeom>
            <a:avLst/>
            <a:gdLst/>
            <a:ahLst/>
            <a:cxnLst/>
            <a:rect l="l" t="t" r="r" b="b"/>
            <a:pathLst>
              <a:path w="1728532" h="462174">
                <a:moveTo>
                  <a:pt x="0" y="0"/>
                </a:moveTo>
                <a:lnTo>
                  <a:pt x="1728532" y="0"/>
                </a:lnTo>
                <a:lnTo>
                  <a:pt x="1728532" y="462174"/>
                </a:lnTo>
                <a:lnTo>
                  <a:pt x="0" y="462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46" b="-346"/>
            </a:stretch>
          </a:blipFill>
        </p:spPr>
      </p:sp>
      <p:sp>
        <p:nvSpPr>
          <p:cNvPr id="12" name="Freeform 12"/>
          <p:cNvSpPr/>
          <p:nvPr/>
        </p:nvSpPr>
        <p:spPr>
          <a:xfrm rot="181051">
            <a:off x="3649995" y="5600731"/>
            <a:ext cx="3687737" cy="986026"/>
          </a:xfrm>
          <a:custGeom>
            <a:avLst/>
            <a:gdLst/>
            <a:ahLst/>
            <a:cxnLst/>
            <a:rect l="l" t="t" r="r" b="b"/>
            <a:pathLst>
              <a:path w="3687737" h="986026">
                <a:moveTo>
                  <a:pt x="0" y="0"/>
                </a:moveTo>
                <a:lnTo>
                  <a:pt x="3687737" y="0"/>
                </a:lnTo>
                <a:lnTo>
                  <a:pt x="3687737" y="986026"/>
                </a:lnTo>
                <a:lnTo>
                  <a:pt x="0" y="986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23" b="-1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0636" y="512419"/>
            <a:ext cx="2144423" cy="3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286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Welcome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8154" y="538965"/>
            <a:ext cx="1607137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Login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5766" y="6430722"/>
            <a:ext cx="2426137" cy="37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286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Registration Page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7358" y="458004"/>
            <a:ext cx="8998839" cy="4832127"/>
            <a:chOff x="0" y="0"/>
            <a:chExt cx="11998452" cy="64428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98452" cy="6442837"/>
            </a:xfrm>
            <a:custGeom>
              <a:avLst/>
              <a:gdLst/>
              <a:ahLst/>
              <a:cxnLst/>
              <a:rect l="l" t="t" r="r" b="b"/>
              <a:pathLst>
                <a:path w="11998452" h="6442837">
                  <a:moveTo>
                    <a:pt x="0" y="0"/>
                  </a:moveTo>
                  <a:lnTo>
                    <a:pt x="11998452" y="0"/>
                  </a:lnTo>
                  <a:lnTo>
                    <a:pt x="11998452" y="6442837"/>
                  </a:lnTo>
                  <a:lnTo>
                    <a:pt x="0" y="6442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77" b="-237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712392" y="5408792"/>
            <a:ext cx="8374382" cy="4235243"/>
            <a:chOff x="0" y="0"/>
            <a:chExt cx="12283948" cy="62124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83948" cy="6212459"/>
            </a:xfrm>
            <a:custGeom>
              <a:avLst/>
              <a:gdLst/>
              <a:ahLst/>
              <a:cxnLst/>
              <a:rect l="l" t="t" r="r" b="b"/>
              <a:pathLst>
                <a:path w="12283948" h="6212459">
                  <a:moveTo>
                    <a:pt x="0" y="0"/>
                  </a:moveTo>
                  <a:lnTo>
                    <a:pt x="12283948" y="0"/>
                  </a:lnTo>
                  <a:lnTo>
                    <a:pt x="12283948" y="6212459"/>
                  </a:lnTo>
                  <a:lnTo>
                    <a:pt x="0" y="621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176" r="-417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102405">
            <a:off x="4463966" y="5747910"/>
            <a:ext cx="3808958" cy="1018438"/>
          </a:xfrm>
          <a:custGeom>
            <a:avLst/>
            <a:gdLst/>
            <a:ahLst/>
            <a:cxnLst/>
            <a:rect l="l" t="t" r="r" b="b"/>
            <a:pathLst>
              <a:path w="3808958" h="1018438">
                <a:moveTo>
                  <a:pt x="0" y="0"/>
                </a:moveTo>
                <a:lnTo>
                  <a:pt x="3808958" y="0"/>
                </a:lnTo>
                <a:lnTo>
                  <a:pt x="3808958" y="1018438"/>
                </a:lnTo>
                <a:lnTo>
                  <a:pt x="0" y="1018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2" b="-22"/>
            </a:stretch>
          </a:blipFill>
        </p:spPr>
      </p:sp>
      <p:sp>
        <p:nvSpPr>
          <p:cNvPr id="9" name="Freeform 9"/>
          <p:cNvSpPr/>
          <p:nvPr/>
        </p:nvSpPr>
        <p:spPr>
          <a:xfrm rot="10527063">
            <a:off x="7630795" y="1118353"/>
            <a:ext cx="2285064" cy="610980"/>
          </a:xfrm>
          <a:custGeom>
            <a:avLst/>
            <a:gdLst/>
            <a:ahLst/>
            <a:cxnLst/>
            <a:rect l="l" t="t" r="r" b="b"/>
            <a:pathLst>
              <a:path w="2285064" h="610980">
                <a:moveTo>
                  <a:pt x="0" y="0"/>
                </a:moveTo>
                <a:lnTo>
                  <a:pt x="2285064" y="0"/>
                </a:lnTo>
                <a:lnTo>
                  <a:pt x="2285064" y="610980"/>
                </a:lnTo>
                <a:lnTo>
                  <a:pt x="0" y="610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645" b="-64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55390" y="847141"/>
            <a:ext cx="1997580" cy="35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286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Home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6489" y="1382516"/>
            <a:ext cx="7610118" cy="278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4"/>
              </a:lnSpc>
            </a:pPr>
            <a:r>
              <a:rPr lang="en-US" sz="2113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Main interface after login</a:t>
            </a:r>
          </a:p>
          <a:p>
            <a:pPr algn="l">
              <a:lnSpc>
                <a:spcPts val="2472"/>
              </a:lnSpc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Welcome message with username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Large "Upload Contract" button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Navigation menu: Dashboard, History, Logout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Instructions for supported file types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3 Simplification Modes: Basic, Intermediate and Advanced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Recent documents preview</a:t>
            </a:r>
          </a:p>
          <a:p>
            <a:pPr marL="549561" lvl="3" indent="-137390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User profile icon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477" y="6983946"/>
            <a:ext cx="5562600" cy="227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2128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Contract upload interface</a:t>
            </a:r>
          </a:p>
          <a:p>
            <a:pPr algn="l">
              <a:lnSpc>
                <a:spcPts val="2472"/>
              </a:lnSpc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9571" lvl="3" indent="-137393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Drag-and-drop upload area</a:t>
            </a:r>
          </a:p>
          <a:p>
            <a:pPr marL="549571" lvl="3" indent="-137393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"Choose File" button</a:t>
            </a:r>
          </a:p>
          <a:p>
            <a:pPr marL="549571" lvl="3" indent="-137393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Choose Simplification Mode</a:t>
            </a:r>
          </a:p>
          <a:p>
            <a:pPr marL="549571" lvl="3" indent="-137393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Supported formats: PDF, DOCX, TXT</a:t>
            </a:r>
          </a:p>
          <a:p>
            <a:pPr marL="549571" lvl="3" indent="-137393" algn="l">
              <a:lnSpc>
                <a:spcPts val="2472"/>
              </a:lnSpc>
              <a:buFont typeface="Arial"/>
              <a:buChar char="￭"/>
            </a:pPr>
            <a:r>
              <a:rPr lang="en-US" sz="2012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Upload progress bar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5477" y="6477231"/>
            <a:ext cx="1708376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FILE UPLOAD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0" y="6654801"/>
            <a:ext cx="3679023" cy="3632199"/>
          </a:xfrm>
          <a:custGeom>
            <a:avLst/>
            <a:gdLst/>
            <a:ahLst/>
            <a:cxnLst/>
            <a:rect l="l" t="t" r="r" b="b"/>
            <a:pathLst>
              <a:path w="3679023" h="3632199">
                <a:moveTo>
                  <a:pt x="3679023" y="0"/>
                </a:moveTo>
                <a:lnTo>
                  <a:pt x="0" y="0"/>
                </a:lnTo>
                <a:lnTo>
                  <a:pt x="0" y="3632199"/>
                </a:lnTo>
                <a:lnTo>
                  <a:pt x="3679023" y="3632199"/>
                </a:lnTo>
                <a:lnTo>
                  <a:pt x="3679023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1087" y="474147"/>
            <a:ext cx="8206973" cy="4521496"/>
            <a:chOff x="0" y="0"/>
            <a:chExt cx="11240744" cy="6192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0770" cy="6192901"/>
            </a:xfrm>
            <a:custGeom>
              <a:avLst/>
              <a:gdLst/>
              <a:ahLst/>
              <a:cxnLst/>
              <a:rect l="l" t="t" r="r" b="b"/>
              <a:pathLst>
                <a:path w="11240770" h="6192901">
                  <a:moveTo>
                    <a:pt x="0" y="0"/>
                  </a:moveTo>
                  <a:lnTo>
                    <a:pt x="11240770" y="0"/>
                  </a:lnTo>
                  <a:lnTo>
                    <a:pt x="11240770" y="6192901"/>
                  </a:lnTo>
                  <a:lnTo>
                    <a:pt x="0" y="6192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13" r="-821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114985" y="5143500"/>
            <a:ext cx="9373332" cy="4338024"/>
            <a:chOff x="0" y="0"/>
            <a:chExt cx="13931432" cy="64475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31392" cy="6447536"/>
            </a:xfrm>
            <a:custGeom>
              <a:avLst/>
              <a:gdLst/>
              <a:ahLst/>
              <a:cxnLst/>
              <a:rect l="l" t="t" r="r" b="b"/>
              <a:pathLst>
                <a:path w="13931392" h="6447536">
                  <a:moveTo>
                    <a:pt x="0" y="0"/>
                  </a:moveTo>
                  <a:lnTo>
                    <a:pt x="13931392" y="0"/>
                  </a:lnTo>
                  <a:lnTo>
                    <a:pt x="13931392" y="6447536"/>
                  </a:lnTo>
                  <a:lnTo>
                    <a:pt x="0" y="644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71" b="-127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879169">
            <a:off x="5445177" y="1012260"/>
            <a:ext cx="4264374" cy="1140207"/>
          </a:xfrm>
          <a:custGeom>
            <a:avLst/>
            <a:gdLst/>
            <a:ahLst/>
            <a:cxnLst/>
            <a:rect l="l" t="t" r="r" b="b"/>
            <a:pathLst>
              <a:path w="4264374" h="1140207">
                <a:moveTo>
                  <a:pt x="0" y="0"/>
                </a:moveTo>
                <a:lnTo>
                  <a:pt x="4264374" y="0"/>
                </a:lnTo>
                <a:lnTo>
                  <a:pt x="4264374" y="1140207"/>
                </a:lnTo>
                <a:lnTo>
                  <a:pt x="0" y="1140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9" b="-89"/>
            </a:stretch>
          </a:blipFill>
        </p:spPr>
      </p:sp>
      <p:sp>
        <p:nvSpPr>
          <p:cNvPr id="10" name="Freeform 10"/>
          <p:cNvSpPr/>
          <p:nvPr/>
        </p:nvSpPr>
        <p:spPr>
          <a:xfrm rot="-1150251" flipH="1">
            <a:off x="4309801" y="4876921"/>
            <a:ext cx="3687737" cy="986026"/>
          </a:xfrm>
          <a:custGeom>
            <a:avLst/>
            <a:gdLst/>
            <a:ahLst/>
            <a:cxnLst/>
            <a:rect l="l" t="t" r="r" b="b"/>
            <a:pathLst>
              <a:path w="3687737" h="986026">
                <a:moveTo>
                  <a:pt x="3687737" y="0"/>
                </a:moveTo>
                <a:lnTo>
                  <a:pt x="0" y="0"/>
                </a:lnTo>
                <a:lnTo>
                  <a:pt x="0" y="986026"/>
                </a:lnTo>
                <a:lnTo>
                  <a:pt x="3687737" y="986026"/>
                </a:lnTo>
                <a:lnTo>
                  <a:pt x="368773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3" b="-12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454213" y="851131"/>
            <a:ext cx="3347438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PROCESSING INDICATOR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5269" y="1206049"/>
            <a:ext cx="6052427" cy="309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Loading screen during analysis</a:t>
            </a:r>
          </a:p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Animated spinner/progress indicator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Status messages: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"Extracting text from document..."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"Detecting clauses..."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"Analyzing legal terms..."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"Generating simplified version..."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Estimated time remaining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Cancel button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63538"/>
            <a:ext cx="4782990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PAGE - TEXT ANALYSIS TAB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609433"/>
            <a:ext cx="7246095" cy="26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1"/>
              </a:lnSpc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Side-by-side comparison view</a:t>
            </a:r>
          </a:p>
          <a:p>
            <a:pPr algn="l">
              <a:lnSpc>
                <a:spcPts val="2281"/>
              </a:lnSpc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07235" lvl="3" indent="-126809" algn="l">
              <a:lnSpc>
                <a:spcPts val="2281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Left panel: Original contract text with highlighted legal</a:t>
            </a:r>
          </a:p>
          <a:p>
            <a:pPr marL="507235" lvl="3" indent="-126809" algn="l">
              <a:lnSpc>
                <a:spcPts val="2281"/>
              </a:lnSpc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terms</a:t>
            </a:r>
          </a:p>
          <a:p>
            <a:pPr marL="507235" lvl="3" indent="-126809" algn="l">
              <a:lnSpc>
                <a:spcPts val="2281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Right panel: Simplified version</a:t>
            </a:r>
          </a:p>
          <a:p>
            <a:pPr marL="507235" lvl="3" indent="-126809" algn="l">
              <a:lnSpc>
                <a:spcPts val="2281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Tooltips on legal terms showing definitions</a:t>
            </a:r>
          </a:p>
          <a:p>
            <a:pPr marL="507235" lvl="3" indent="-126809" algn="l">
              <a:lnSpc>
                <a:spcPts val="2281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Synchronized scrolling</a:t>
            </a:r>
          </a:p>
          <a:p>
            <a:pPr marL="507235" lvl="3" indent="-126809" algn="l">
              <a:lnSpc>
                <a:spcPts val="2281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Copy to clipboard buttons</a:t>
            </a:r>
          </a:p>
          <a:p>
            <a:pPr marL="507235" lvl="3" indent="-126809" algn="l">
              <a:lnSpc>
                <a:spcPts val="2283"/>
              </a:lnSpc>
              <a:buFont typeface="Arial"/>
              <a:buChar char="￭"/>
            </a:pPr>
            <a:r>
              <a:rPr lang="en-US" sz="185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Font size adjustment controls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91497"/>
            <a:ext cx="9018064" cy="4432600"/>
            <a:chOff x="0" y="0"/>
            <a:chExt cx="12994386" cy="6387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94386" cy="6387084"/>
            </a:xfrm>
            <a:custGeom>
              <a:avLst/>
              <a:gdLst/>
              <a:ahLst/>
              <a:cxnLst/>
              <a:rect l="l" t="t" r="r" b="b"/>
              <a:pathLst>
                <a:path w="12994386" h="6387084">
                  <a:moveTo>
                    <a:pt x="0" y="0"/>
                  </a:moveTo>
                  <a:lnTo>
                    <a:pt x="12994386" y="0"/>
                  </a:lnTo>
                  <a:lnTo>
                    <a:pt x="12994386" y="6387084"/>
                  </a:lnTo>
                  <a:lnTo>
                    <a:pt x="0" y="638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88" r="-198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394024" y="5300322"/>
            <a:ext cx="8801330" cy="4297613"/>
            <a:chOff x="0" y="0"/>
            <a:chExt cx="12994386" cy="63450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94386" cy="6345047"/>
            </a:xfrm>
            <a:custGeom>
              <a:avLst/>
              <a:gdLst/>
              <a:ahLst/>
              <a:cxnLst/>
              <a:rect l="l" t="t" r="r" b="b"/>
              <a:pathLst>
                <a:path w="12994386" h="6345047">
                  <a:moveTo>
                    <a:pt x="0" y="0"/>
                  </a:moveTo>
                  <a:lnTo>
                    <a:pt x="12994386" y="0"/>
                  </a:lnTo>
                  <a:lnTo>
                    <a:pt x="12994386" y="6345047"/>
                  </a:lnTo>
                  <a:lnTo>
                    <a:pt x="0" y="6345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83" r="-48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309974">
            <a:off x="5381104" y="5156892"/>
            <a:ext cx="2816302" cy="753022"/>
          </a:xfrm>
          <a:custGeom>
            <a:avLst/>
            <a:gdLst/>
            <a:ahLst/>
            <a:cxnLst/>
            <a:rect l="l" t="t" r="r" b="b"/>
            <a:pathLst>
              <a:path w="2816302" h="753022">
                <a:moveTo>
                  <a:pt x="0" y="0"/>
                </a:moveTo>
                <a:lnTo>
                  <a:pt x="2816302" y="0"/>
                </a:lnTo>
                <a:lnTo>
                  <a:pt x="2816302" y="753022"/>
                </a:lnTo>
                <a:lnTo>
                  <a:pt x="0" y="753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40" b="-540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9446689" y="430099"/>
            <a:ext cx="2238768" cy="598601"/>
          </a:xfrm>
          <a:custGeom>
            <a:avLst/>
            <a:gdLst/>
            <a:ahLst/>
            <a:cxnLst/>
            <a:rect l="l" t="t" r="r" b="b"/>
            <a:pathLst>
              <a:path w="2238768" h="598601">
                <a:moveTo>
                  <a:pt x="2238768" y="0"/>
                </a:moveTo>
                <a:lnTo>
                  <a:pt x="0" y="0"/>
                </a:lnTo>
                <a:lnTo>
                  <a:pt x="0" y="598601"/>
                </a:lnTo>
                <a:lnTo>
                  <a:pt x="2238768" y="598601"/>
                </a:lnTo>
                <a:lnTo>
                  <a:pt x="22387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0" r="-8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66073" y="1338711"/>
            <a:ext cx="5341918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PAGE - DETECTED CLAUSES TAB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6073" y="1950282"/>
            <a:ext cx="6629281" cy="215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List of all clauses with classifications</a:t>
            </a:r>
          </a:p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Clause number/title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Clause type badge (Confidentiality, Payment, etc.)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Original clause text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Simplified version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Color coding by clause 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848" y="6143867"/>
            <a:ext cx="4583323" cy="3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1986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PAGE - LEGAL TERMS TAB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7686" y="6578713"/>
            <a:ext cx="6272498" cy="267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Glossary of extracted legal terms</a:t>
            </a:r>
          </a:p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Alphabetically sorted term list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Term name in bold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Original definition from contract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Simplified explanation in plain English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Search/filter box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Export glossary button</a:t>
            </a: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99846" y="535052"/>
            <a:ext cx="9565830" cy="4377585"/>
            <a:chOff x="0" y="0"/>
            <a:chExt cx="13767688" cy="6300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7688" cy="6300470"/>
            </a:xfrm>
            <a:custGeom>
              <a:avLst/>
              <a:gdLst/>
              <a:ahLst/>
              <a:cxnLst/>
              <a:rect l="l" t="t" r="r" b="b"/>
              <a:pathLst>
                <a:path w="13767688" h="6300470">
                  <a:moveTo>
                    <a:pt x="0" y="0"/>
                  </a:moveTo>
                  <a:lnTo>
                    <a:pt x="13767688" y="0"/>
                  </a:lnTo>
                  <a:lnTo>
                    <a:pt x="13767688" y="6300470"/>
                  </a:lnTo>
                  <a:lnTo>
                    <a:pt x="0" y="6300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9" b="-113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555977" y="215300"/>
            <a:ext cx="3687737" cy="986026"/>
          </a:xfrm>
          <a:custGeom>
            <a:avLst/>
            <a:gdLst/>
            <a:ahLst/>
            <a:cxnLst/>
            <a:rect l="l" t="t" r="r" b="b"/>
            <a:pathLst>
              <a:path w="3687737" h="986026">
                <a:moveTo>
                  <a:pt x="0" y="0"/>
                </a:moveTo>
                <a:lnTo>
                  <a:pt x="3687737" y="0"/>
                </a:lnTo>
                <a:lnTo>
                  <a:pt x="3687737" y="986026"/>
                </a:lnTo>
                <a:lnTo>
                  <a:pt x="0" y="98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3" b="-12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8267" y="5074562"/>
            <a:ext cx="9093290" cy="4517981"/>
            <a:chOff x="0" y="0"/>
            <a:chExt cx="13154279" cy="6535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4279" cy="6535674"/>
            </a:xfrm>
            <a:custGeom>
              <a:avLst/>
              <a:gdLst/>
              <a:ahLst/>
              <a:cxnLst/>
              <a:rect l="l" t="t" r="r" b="b"/>
              <a:pathLst>
                <a:path w="13154279" h="6535674">
                  <a:moveTo>
                    <a:pt x="0" y="0"/>
                  </a:moveTo>
                  <a:lnTo>
                    <a:pt x="13154279" y="0"/>
                  </a:lnTo>
                  <a:lnTo>
                    <a:pt x="13154279" y="6535674"/>
                  </a:lnTo>
                  <a:lnTo>
                    <a:pt x="0" y="6535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39" r="-143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272078" flipH="1">
            <a:off x="6563306" y="5314062"/>
            <a:ext cx="3993691" cy="1067832"/>
          </a:xfrm>
          <a:custGeom>
            <a:avLst/>
            <a:gdLst/>
            <a:ahLst/>
            <a:cxnLst/>
            <a:rect l="l" t="t" r="r" b="b"/>
            <a:pathLst>
              <a:path w="3993691" h="1067832">
                <a:moveTo>
                  <a:pt x="3993691" y="0"/>
                </a:moveTo>
                <a:lnTo>
                  <a:pt x="0" y="0"/>
                </a:lnTo>
                <a:lnTo>
                  <a:pt x="0" y="1067832"/>
                </a:lnTo>
                <a:lnTo>
                  <a:pt x="3993691" y="1067832"/>
                </a:lnTo>
                <a:lnTo>
                  <a:pt x="39936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11" b="-31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8483" y="1332075"/>
            <a:ext cx="5182394" cy="35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 RESULTS PAGE - SIMPLIFIED TEXT TAB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59481"/>
            <a:ext cx="8327251" cy="233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Plain-English readable version of </a:t>
            </a:r>
          </a:p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contract</a:t>
            </a:r>
          </a:p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Complete simplified document text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Easy-to-read formatting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 Preserved document structure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376092"/>
                </a:solidFill>
                <a:latin typeface="DM Sans Bold"/>
                <a:ea typeface="DM Sans Bold"/>
                <a:cs typeface="DM Sans Bold"/>
                <a:sym typeface="DM Sans Bold"/>
              </a:rPr>
              <a:t> Highlighted key sections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46501" y="6179210"/>
            <a:ext cx="5680085" cy="35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PAGE - Document Summary TAB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6501" y="6658788"/>
            <a:ext cx="7695042" cy="245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Quick overview of complete contract analysis</a:t>
            </a:r>
          </a:p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 overview statistics- Total clauses found, Legal terms identified, Word count reduction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Key findings section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Clause types detected with badges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Document metadata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Processing completion status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806133"/>
            <a:ext cx="8538548" cy="4279979"/>
            <a:chOff x="0" y="0"/>
            <a:chExt cx="12256770" cy="6143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56770" cy="6143752"/>
            </a:xfrm>
            <a:custGeom>
              <a:avLst/>
              <a:gdLst/>
              <a:ahLst/>
              <a:cxnLst/>
              <a:rect l="l" t="t" r="r" b="b"/>
              <a:pathLst>
                <a:path w="12256770" h="6143752">
                  <a:moveTo>
                    <a:pt x="0" y="0"/>
                  </a:moveTo>
                  <a:lnTo>
                    <a:pt x="12256770" y="0"/>
                  </a:lnTo>
                  <a:lnTo>
                    <a:pt x="12256770" y="6143752"/>
                  </a:lnTo>
                  <a:lnTo>
                    <a:pt x="0" y="6143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40" b="-614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727011" flipH="1">
            <a:off x="7342651" y="921030"/>
            <a:ext cx="3687737" cy="986026"/>
          </a:xfrm>
          <a:custGeom>
            <a:avLst/>
            <a:gdLst/>
            <a:ahLst/>
            <a:cxnLst/>
            <a:rect l="l" t="t" r="r" b="b"/>
            <a:pathLst>
              <a:path w="3687737" h="986026">
                <a:moveTo>
                  <a:pt x="3687737" y="0"/>
                </a:moveTo>
                <a:lnTo>
                  <a:pt x="0" y="0"/>
                </a:lnTo>
                <a:lnTo>
                  <a:pt x="0" y="986026"/>
                </a:lnTo>
                <a:lnTo>
                  <a:pt x="3687737" y="986026"/>
                </a:lnTo>
                <a:lnTo>
                  <a:pt x="36877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3" b="-12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993582" y="5366290"/>
            <a:ext cx="8265718" cy="4169678"/>
            <a:chOff x="0" y="0"/>
            <a:chExt cx="11903329" cy="60046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03329" cy="6004687"/>
            </a:xfrm>
            <a:custGeom>
              <a:avLst/>
              <a:gdLst/>
              <a:ahLst/>
              <a:cxnLst/>
              <a:rect l="l" t="t" r="r" b="b"/>
              <a:pathLst>
                <a:path w="11903329" h="6004687">
                  <a:moveTo>
                    <a:pt x="0" y="0"/>
                  </a:moveTo>
                  <a:lnTo>
                    <a:pt x="11903329" y="0"/>
                  </a:lnTo>
                  <a:lnTo>
                    <a:pt x="11903329" y="6004687"/>
                  </a:lnTo>
                  <a:lnTo>
                    <a:pt x="0" y="6004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70" r="-257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5498782" y="5366290"/>
            <a:ext cx="3687737" cy="986026"/>
          </a:xfrm>
          <a:custGeom>
            <a:avLst/>
            <a:gdLst/>
            <a:ahLst/>
            <a:cxnLst/>
            <a:rect l="l" t="t" r="r" b="b"/>
            <a:pathLst>
              <a:path w="3687737" h="986026">
                <a:moveTo>
                  <a:pt x="0" y="0"/>
                </a:moveTo>
                <a:lnTo>
                  <a:pt x="3687737" y="0"/>
                </a:lnTo>
                <a:lnTo>
                  <a:pt x="3687737" y="986026"/>
                </a:lnTo>
                <a:lnTo>
                  <a:pt x="0" y="98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3" b="-12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03111" y="1639860"/>
            <a:ext cx="2960067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DATA VISUALIZATION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14725" y="1975949"/>
            <a:ext cx="7472373" cy="234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Charts and graphs</a:t>
            </a:r>
          </a:p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Pie chart: Clause type distribution- Legend with percentages , Color-coded sections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Bar chart: Text statistics comparison - Original vs. Simplified metrics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Word count, sentence count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82" y="6666568"/>
            <a:ext cx="7599368" cy="245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List of previously processed documents</a:t>
            </a:r>
          </a:p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Table with columns: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 Title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Upload Date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Clause Count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Word Count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Actions (View, Download)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842" y="6175128"/>
            <a:ext cx="4970940" cy="34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 HISTORY PAGE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2522090" cy="2489991"/>
          </a:xfrm>
          <a:custGeom>
            <a:avLst/>
            <a:gdLst/>
            <a:ahLst/>
            <a:cxnLst/>
            <a:rect l="l" t="t" r="r" b="b"/>
            <a:pathLst>
              <a:path w="2522090" h="2489991">
                <a:moveTo>
                  <a:pt x="2522090" y="2489991"/>
                </a:moveTo>
                <a:lnTo>
                  <a:pt x="0" y="2489991"/>
                </a:lnTo>
                <a:lnTo>
                  <a:pt x="0" y="0"/>
                </a:lnTo>
                <a:lnTo>
                  <a:pt x="2522090" y="0"/>
                </a:lnTo>
                <a:lnTo>
                  <a:pt x="2522090" y="24899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16754" y="329743"/>
            <a:ext cx="10966375" cy="216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6"/>
              </a:lnSpc>
              <a:spcBef>
                <a:spcPct val="0"/>
              </a:spcBef>
            </a:pPr>
            <a:r>
              <a:rPr lang="en-US" sz="11325" b="1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45468"/>
            <a:ext cx="9155362" cy="194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0"/>
              </a:lnSpc>
            </a:pPr>
            <a:r>
              <a:rPr lang="en-US" sz="13897" b="1" spc="2223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5433276" y="7455516"/>
            <a:ext cx="2867986" cy="2831484"/>
          </a:xfrm>
          <a:custGeom>
            <a:avLst/>
            <a:gdLst/>
            <a:ahLst/>
            <a:cxnLst/>
            <a:rect l="l" t="t" r="r" b="b"/>
            <a:pathLst>
              <a:path w="2867986" h="2831484">
                <a:moveTo>
                  <a:pt x="0" y="0"/>
                </a:moveTo>
                <a:lnTo>
                  <a:pt x="2867985" y="0"/>
                </a:lnTo>
                <a:lnTo>
                  <a:pt x="2867985" y="2831484"/>
                </a:lnTo>
                <a:lnTo>
                  <a:pt x="0" y="283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0623" y="2055422"/>
            <a:ext cx="10611516" cy="771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  <a:spcBef>
                <a:spcPct val="0"/>
              </a:spcBef>
            </a:pPr>
            <a:endParaRPr dirty="0"/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Project Statement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Outcomes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Architecture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Modules Description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Architecture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Layered Architecture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Three Modes Of Simplification 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Technology Stack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System Requirements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Testing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Database Schema Design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Future Enhancements</a:t>
            </a:r>
          </a:p>
          <a:p>
            <a:pPr marL="2632577" lvl="4" indent="-526515" algn="l">
              <a:lnSpc>
                <a:spcPts val="4176"/>
              </a:lnSpc>
              <a:buFont typeface="Arial"/>
              <a:buChar char="•"/>
            </a:pPr>
            <a:r>
              <a:rPr lang="en-US" sz="3048" b="1" spc="24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Reference and Resources</a:t>
            </a:r>
          </a:p>
          <a:p>
            <a:pPr algn="l">
              <a:lnSpc>
                <a:spcPts val="3231"/>
              </a:lnSpc>
              <a:spcBef>
                <a:spcPct val="0"/>
              </a:spcBef>
            </a:pPr>
            <a:endParaRPr lang="en-US" sz="3048" b="1" spc="24" dirty="0">
              <a:solidFill>
                <a:srgbClr val="000000"/>
              </a:solidFill>
              <a:latin typeface="Times New Roman MT Bold"/>
              <a:ea typeface="Times New Roman MT Bold"/>
              <a:cs typeface="Times New Roman MT Bold"/>
              <a:sym typeface="Times New Roman MT Bold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53124" y="472686"/>
            <a:ext cx="12642564" cy="5495488"/>
            <a:chOff x="0" y="0"/>
            <a:chExt cx="17254855" cy="7500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54855" cy="7500366"/>
            </a:xfrm>
            <a:custGeom>
              <a:avLst/>
              <a:gdLst/>
              <a:ahLst/>
              <a:cxnLst/>
              <a:rect l="l" t="t" r="r" b="b"/>
              <a:pathLst>
                <a:path w="17254855" h="7500366">
                  <a:moveTo>
                    <a:pt x="0" y="0"/>
                  </a:moveTo>
                  <a:lnTo>
                    <a:pt x="17254855" y="0"/>
                  </a:lnTo>
                  <a:lnTo>
                    <a:pt x="17254855" y="7500366"/>
                  </a:lnTo>
                  <a:lnTo>
                    <a:pt x="0" y="7500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947" b="-494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57408" y="6858932"/>
            <a:ext cx="14790278" cy="219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2087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Smart admin dashboard to manage users, sessions, and  contract workflows with real-time analytics and full system control.</a:t>
            </a:r>
          </a:p>
          <a:p>
            <a:pPr algn="l">
              <a:lnSpc>
                <a:spcPts val="2440"/>
              </a:lnSpc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visible: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Session Tracking: Monitor active and past sessions securely.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Contract Oversight: Review uploads, track status.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 Analytics Dashboard: View usage stats, clause detection, and</a:t>
            </a:r>
          </a:p>
          <a:p>
            <a:pPr marL="542467" lvl="3" indent="-135617" algn="l">
              <a:lnSpc>
                <a:spcPts val="2440"/>
              </a:lnSpc>
              <a:buFont typeface="Arial"/>
              <a:buChar char="￭"/>
            </a:pPr>
            <a:r>
              <a:rPr lang="en-US" sz="1986" b="1">
                <a:solidFill>
                  <a:srgbClr val="4E688E"/>
                </a:solidFill>
                <a:latin typeface="DM Sans Bold"/>
                <a:ea typeface="DM Sans Bold"/>
                <a:cs typeface="DM Sans Bold"/>
                <a:sym typeface="DM Sans Bold"/>
              </a:rPr>
              <a:t>simplification metrics.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7341" y="6392626"/>
            <a:ext cx="2879029" cy="34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ADMIN DASHBOARD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894964" y="1275960"/>
            <a:ext cx="737344" cy="727959"/>
          </a:xfrm>
          <a:custGeom>
            <a:avLst/>
            <a:gdLst/>
            <a:ahLst/>
            <a:cxnLst/>
            <a:rect l="l" t="t" r="r" b="b"/>
            <a:pathLst>
              <a:path w="737344" h="727959">
                <a:moveTo>
                  <a:pt x="737343" y="727960"/>
                </a:moveTo>
                <a:lnTo>
                  <a:pt x="0" y="727960"/>
                </a:lnTo>
                <a:lnTo>
                  <a:pt x="0" y="0"/>
                </a:lnTo>
                <a:lnTo>
                  <a:pt x="737343" y="0"/>
                </a:lnTo>
                <a:lnTo>
                  <a:pt x="737343" y="7279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73400" y="7679555"/>
            <a:ext cx="759822" cy="750151"/>
          </a:xfrm>
          <a:custGeom>
            <a:avLst/>
            <a:gdLst/>
            <a:ahLst/>
            <a:cxnLst/>
            <a:rect l="l" t="t" r="r" b="b"/>
            <a:pathLst>
              <a:path w="759822" h="750151">
                <a:moveTo>
                  <a:pt x="0" y="0"/>
                </a:moveTo>
                <a:lnTo>
                  <a:pt x="759822" y="0"/>
                </a:lnTo>
                <a:lnTo>
                  <a:pt x="759822" y="750151"/>
                </a:lnTo>
                <a:lnTo>
                  <a:pt x="0" y="75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896" y="1929530"/>
            <a:ext cx="7306471" cy="30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9"/>
              </a:lnSpc>
            </a:pPr>
            <a:r>
              <a:rPr lang="en-US" sz="13803" b="1" spc="2208" dirty="0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Future</a:t>
            </a:r>
          </a:p>
          <a:p>
            <a:pPr algn="l">
              <a:lnSpc>
                <a:spcPts val="9312"/>
              </a:lnSpc>
            </a:pPr>
            <a:r>
              <a:rPr lang="en-US" sz="10704" b="1" spc="1712" dirty="0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Roadmap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218" y="2252362"/>
            <a:ext cx="6901818" cy="21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</a:pPr>
            <a:r>
              <a:rPr lang="en-US" sz="7377" b="1" spc="59" dirty="0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Future Enhancements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00896" y="4477118"/>
            <a:ext cx="15119364" cy="2969279"/>
            <a:chOff x="-2701" y="-28575"/>
            <a:chExt cx="1304788" cy="363904"/>
          </a:xfrm>
        </p:grpSpPr>
        <p:sp>
          <p:nvSpPr>
            <p:cNvPr id="17" name="Freeform 17"/>
            <p:cNvSpPr/>
            <p:nvPr/>
          </p:nvSpPr>
          <p:spPr>
            <a:xfrm>
              <a:off x="-2701" y="0"/>
              <a:ext cx="1302087" cy="335329"/>
            </a:xfrm>
            <a:custGeom>
              <a:avLst/>
              <a:gdLst/>
              <a:ahLst/>
              <a:cxnLst/>
              <a:rect l="l" t="t" r="r" b="b"/>
              <a:pathLst>
                <a:path w="1302087" h="335329">
                  <a:moveTo>
                    <a:pt x="0" y="0"/>
                  </a:moveTo>
                  <a:lnTo>
                    <a:pt x="1302087" y="0"/>
                  </a:lnTo>
                  <a:lnTo>
                    <a:pt x="1302087" y="335329"/>
                  </a:lnTo>
                  <a:lnTo>
                    <a:pt x="0" y="33532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302087" cy="363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68856" y="5013892"/>
            <a:ext cx="15740098" cy="2404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ea typeface="DM Sans Bold"/>
                <a:cs typeface="DM Sans Bold"/>
                <a:sym typeface="DM Sans Bold"/>
              </a:rPr>
              <a:t>Future Modifications 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Multilingual Support:</a:t>
            </a:r>
            <a:r>
              <a:rPr lang="en-US" sz="2200" dirty="0"/>
              <a:t> Translate and analyze contracts in multiple languages.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Custom-Trained Legal Model:</a:t>
            </a:r>
            <a:r>
              <a:rPr lang="en-US" sz="2200" dirty="0"/>
              <a:t> Fine-tuned Legal-BERT for higher accuracy and contextual understanding.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Chatbot Assistant: </a:t>
            </a:r>
            <a:r>
              <a:rPr lang="en-US" sz="2200" dirty="0"/>
              <a:t>Ask questions like “What are payment terms?” and get instant answers.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Batch Processing: </a:t>
            </a:r>
            <a:r>
              <a:rPr lang="en-US" sz="2200" dirty="0"/>
              <a:t>Process and analyze multiple contracts at once.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OCR Support:</a:t>
            </a:r>
            <a:r>
              <a:rPr lang="en-US" sz="2200" dirty="0"/>
              <a:t> Extract text from scanned or clicked contract images for analysis.</a:t>
            </a:r>
          </a:p>
          <a:p>
            <a:pPr marL="493763" lvl="1" indent="-246881" algn="l">
              <a:lnSpc>
                <a:spcPts val="2808"/>
              </a:lnSpc>
              <a:buAutoNum type="arabicPeriod"/>
            </a:pPr>
            <a:endParaRPr lang="en-US" sz="2286" dirty="0">
              <a:solidFill>
                <a:srgbClr val="000000"/>
              </a:solidFill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7181341"/>
            <a:ext cx="3145695" cy="3105659"/>
          </a:xfrm>
          <a:custGeom>
            <a:avLst/>
            <a:gdLst/>
            <a:ahLst/>
            <a:cxnLst/>
            <a:rect l="l" t="t" r="r" b="b"/>
            <a:pathLst>
              <a:path w="3145695" h="3105659">
                <a:moveTo>
                  <a:pt x="3145695" y="0"/>
                </a:moveTo>
                <a:lnTo>
                  <a:pt x="0" y="0"/>
                </a:lnTo>
                <a:lnTo>
                  <a:pt x="0" y="3105659"/>
                </a:lnTo>
                <a:lnTo>
                  <a:pt x="3145695" y="3105659"/>
                </a:lnTo>
                <a:lnTo>
                  <a:pt x="3145695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29606" y="0"/>
            <a:ext cx="3071656" cy="3032562"/>
          </a:xfrm>
          <a:custGeom>
            <a:avLst/>
            <a:gdLst/>
            <a:ahLst/>
            <a:cxnLst/>
            <a:rect l="l" t="t" r="r" b="b"/>
            <a:pathLst>
              <a:path w="3071656" h="3032562">
                <a:moveTo>
                  <a:pt x="0" y="3032562"/>
                </a:moveTo>
                <a:lnTo>
                  <a:pt x="3071655" y="3032562"/>
                </a:lnTo>
                <a:lnTo>
                  <a:pt x="3071655" y="0"/>
                </a:lnTo>
                <a:lnTo>
                  <a:pt x="0" y="0"/>
                </a:lnTo>
                <a:lnTo>
                  <a:pt x="0" y="3032562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149697" cy="10209180"/>
            <a:chOff x="0" y="0"/>
            <a:chExt cx="24199596" cy="13612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99596" cy="13612240"/>
            </a:xfrm>
            <a:custGeom>
              <a:avLst/>
              <a:gdLst/>
              <a:ahLst/>
              <a:cxnLst/>
              <a:rect l="l" t="t" r="r" b="b"/>
              <a:pathLst>
                <a:path w="24199596" h="13612240">
                  <a:moveTo>
                    <a:pt x="0" y="0"/>
                  </a:moveTo>
                  <a:lnTo>
                    <a:pt x="24199596" y="0"/>
                  </a:lnTo>
                  <a:lnTo>
                    <a:pt x="24199596" y="13612240"/>
                  </a:lnTo>
                  <a:lnTo>
                    <a:pt x="0" y="1361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69"/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-335539" y="1019175"/>
            <a:ext cx="9792846" cy="73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785" b="1">
                <a:solidFill>
                  <a:srgbClr val="7C7AAC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 &amp; Resources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537" y="1890552"/>
            <a:ext cx="13060862" cy="237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387" b="1" dirty="0">
                <a:solidFill>
                  <a:srgbClr val="08183D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Papers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 dirty="0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BERT (Devlin et al., 2018): Foundation model for natural language understanding.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 dirty="0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Legal-BERT (Chalkidis et al., 2020): Fine-tuned model for legal document analysis.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 dirty="0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BART (Lewis et al., 2019): Transformer model used for text simplification.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 dirty="0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Attention Is All You Need (Vaswani et al., 2017): Introduced Transformer architecture.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 dirty="0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NLP in Law (Medvedeva et al., 2020): Application of NLP in legal prediction.</a:t>
            </a:r>
          </a:p>
          <a:p>
            <a:pPr marL="569892" lvl="3" indent="-142473" algn="l">
              <a:lnSpc>
                <a:spcPts val="2563"/>
              </a:lnSpc>
            </a:pPr>
            <a:endParaRPr lang="en-US" sz="2087" b="1" dirty="0">
              <a:solidFill>
                <a:srgbClr val="203B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536" y="4263328"/>
            <a:ext cx="13060863" cy="237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387" b="1">
                <a:solidFill>
                  <a:srgbClr val="08183D"/>
                </a:solidFill>
                <a:latin typeface="DM Sans Bold"/>
                <a:ea typeface="DM Sans Bold"/>
                <a:cs typeface="DM Sans Bold"/>
                <a:sym typeface="DM Sans Bold"/>
              </a:rPr>
              <a:t>Technical Documentation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Flask (v3.0): Web framework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spaCy (v3.7), NLTK (v3.8): NLP processing libraries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Hugging Face Transformers (v4.56), PyTorch (v2.8): AI &amp; deep learning frameworks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SQLAlchemy: Database ORM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Flask-Login &amp; bcrypt: Authentication and encryption</a:t>
            </a:r>
          </a:p>
          <a:p>
            <a:pPr marL="569892" lvl="3" indent="-142473" algn="l">
              <a:lnSpc>
                <a:spcPts val="2563"/>
              </a:lnSpc>
            </a:pPr>
            <a:endParaRPr lang="en-US" sz="2087" b="1">
              <a:solidFill>
                <a:srgbClr val="203B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8536" y="6684349"/>
            <a:ext cx="11841663" cy="170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387" b="1">
                <a:solidFill>
                  <a:srgbClr val="08183D"/>
                </a:solidFill>
                <a:latin typeface="DM Sans Bold"/>
                <a:ea typeface="DM Sans Bold"/>
                <a:cs typeface="DM Sans Bold"/>
                <a:sym typeface="DM Sans Bold"/>
              </a:rPr>
              <a:t>Libraries &amp; Tools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PyMuPDF, python-docx: Text extraction (PDF &amp; DOCX)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matplotlib, seaborn: Data visualization</a:t>
            </a:r>
          </a:p>
          <a:p>
            <a:pPr marL="569892" lvl="3" indent="-142473" algn="l">
              <a:lnSpc>
                <a:spcPts val="2563"/>
              </a:lnSpc>
              <a:buFont typeface="Arial"/>
              <a:buChar char="￭"/>
            </a:pPr>
            <a:r>
              <a:rPr lang="en-US" sz="2087" b="1">
                <a:solidFill>
                  <a:srgbClr val="203B61"/>
                </a:solidFill>
                <a:latin typeface="DM Sans Bold"/>
                <a:ea typeface="DM Sans Bold"/>
                <a:cs typeface="DM Sans Bold"/>
                <a:sym typeface="DM Sans Bold"/>
              </a:rPr>
              <a:t>Docker: Application containerization and deployment</a:t>
            </a:r>
          </a:p>
          <a:p>
            <a:pPr marL="569892" lvl="3" indent="-142473" algn="l">
              <a:lnSpc>
                <a:spcPts val="2563"/>
              </a:lnSpc>
            </a:pPr>
            <a:endParaRPr lang="en-US" sz="2087" b="1">
              <a:solidFill>
                <a:srgbClr val="203B6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7254117"/>
            <a:ext cx="1891645" cy="1867570"/>
          </a:xfrm>
          <a:custGeom>
            <a:avLst/>
            <a:gdLst/>
            <a:ahLst/>
            <a:cxnLst/>
            <a:rect l="l" t="t" r="r" b="b"/>
            <a:pathLst>
              <a:path w="1891645" h="1867570">
                <a:moveTo>
                  <a:pt x="1891645" y="0"/>
                </a:moveTo>
                <a:lnTo>
                  <a:pt x="0" y="0"/>
                </a:lnTo>
                <a:lnTo>
                  <a:pt x="0" y="1867570"/>
                </a:lnTo>
                <a:lnTo>
                  <a:pt x="1891645" y="1867570"/>
                </a:lnTo>
                <a:lnTo>
                  <a:pt x="1891645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667125" y="1773703"/>
            <a:ext cx="1696580" cy="1674987"/>
          </a:xfrm>
          <a:custGeom>
            <a:avLst/>
            <a:gdLst/>
            <a:ahLst/>
            <a:cxnLst/>
            <a:rect l="l" t="t" r="r" b="b"/>
            <a:pathLst>
              <a:path w="1696580" h="1674987">
                <a:moveTo>
                  <a:pt x="0" y="1674987"/>
                </a:moveTo>
                <a:lnTo>
                  <a:pt x="1696580" y="1674987"/>
                </a:lnTo>
                <a:lnTo>
                  <a:pt x="1696580" y="0"/>
                </a:lnTo>
                <a:lnTo>
                  <a:pt x="0" y="0"/>
                </a:lnTo>
                <a:lnTo>
                  <a:pt x="0" y="1674987"/>
                </a:lnTo>
                <a:close/>
              </a:path>
            </a:pathLst>
          </a:custGeom>
          <a:blipFill>
            <a:blip r:embed="rId3">
              <a:alphaModFix amt="7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066" y="2815439"/>
            <a:ext cx="15844934" cy="3758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54"/>
              </a:lnSpc>
              <a:spcBef>
                <a:spcPct val="0"/>
              </a:spcBef>
            </a:pPr>
            <a:r>
              <a:rPr lang="en-US" sz="21896" b="1" dirty="0">
                <a:solidFill>
                  <a:srgbClr val="7C7AAC">
                    <a:alpha val="862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3717" y="3961840"/>
            <a:ext cx="8456483" cy="2125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16"/>
              </a:lnSpc>
              <a:spcBef>
                <a:spcPct val="0"/>
              </a:spcBef>
            </a:pPr>
            <a:r>
              <a:rPr lang="en-US" sz="12440" b="1" dirty="0">
                <a:solidFill>
                  <a:srgbClr val="4E688E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2522090" cy="2489991"/>
          </a:xfrm>
          <a:custGeom>
            <a:avLst/>
            <a:gdLst/>
            <a:ahLst/>
            <a:cxnLst/>
            <a:rect l="l" t="t" r="r" b="b"/>
            <a:pathLst>
              <a:path w="2522090" h="2489991">
                <a:moveTo>
                  <a:pt x="2522090" y="2489991"/>
                </a:moveTo>
                <a:lnTo>
                  <a:pt x="0" y="2489991"/>
                </a:lnTo>
                <a:lnTo>
                  <a:pt x="0" y="0"/>
                </a:lnTo>
                <a:lnTo>
                  <a:pt x="2522090" y="0"/>
                </a:lnTo>
                <a:lnTo>
                  <a:pt x="2522090" y="2489991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6684" y="2348803"/>
            <a:ext cx="10966375" cy="83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7"/>
              </a:lnSpc>
              <a:spcBef>
                <a:spcPct val="0"/>
              </a:spcBef>
            </a:pPr>
            <a:r>
              <a:rPr lang="en-US" sz="4726" b="1" dirty="0">
                <a:solidFill>
                  <a:srgbClr val="7C7AA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Statement : </a:t>
            </a:r>
          </a:p>
        </p:txBody>
      </p:sp>
      <p:sp>
        <p:nvSpPr>
          <p:cNvPr id="5" name="Freeform 5"/>
          <p:cNvSpPr/>
          <p:nvPr/>
        </p:nvSpPr>
        <p:spPr>
          <a:xfrm>
            <a:off x="15692728" y="7711666"/>
            <a:ext cx="2595272" cy="2562241"/>
          </a:xfrm>
          <a:custGeom>
            <a:avLst/>
            <a:gdLst/>
            <a:ahLst/>
            <a:cxnLst/>
            <a:rect l="l" t="t" r="r" b="b"/>
            <a:pathLst>
              <a:path w="2595272" h="2562241">
                <a:moveTo>
                  <a:pt x="0" y="0"/>
                </a:moveTo>
                <a:lnTo>
                  <a:pt x="2595272" y="0"/>
                </a:lnTo>
                <a:lnTo>
                  <a:pt x="2595272" y="2562241"/>
                </a:lnTo>
                <a:lnTo>
                  <a:pt x="0" y="2562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4853" y="4049402"/>
            <a:ext cx="15824850" cy="433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38" lvl="3" indent="-356235" algn="l">
              <a:lnSpc>
                <a:spcPts val="3079"/>
              </a:lnSpc>
              <a:buFont typeface="Arial"/>
              <a:buChar char="￭"/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Problem: Legal contracts are complex and hard for non-experts </a:t>
            </a:r>
          </a:p>
          <a:p>
            <a:pPr algn="l">
              <a:lnSpc>
                <a:spcPts val="3079"/>
              </a:lnSpc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to understand.</a:t>
            </a:r>
          </a:p>
          <a:p>
            <a:pPr marL="1424938" lvl="3" indent="-356235" algn="l">
              <a:lnSpc>
                <a:spcPts val="3079"/>
              </a:lnSpc>
              <a:buFont typeface="Arial"/>
              <a:buChar char="￭"/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Objective: Develop an intelligent system to automatically simplify </a:t>
            </a:r>
          </a:p>
          <a:p>
            <a:pPr algn="l">
              <a:lnSpc>
                <a:spcPts val="3079"/>
              </a:lnSpc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legal contract </a:t>
            </a:r>
          </a:p>
          <a:p>
            <a:pPr marL="1424938" lvl="3" indent="-356235" algn="l">
              <a:lnSpc>
                <a:spcPts val="3079"/>
              </a:lnSpc>
              <a:buFont typeface="Arial"/>
              <a:buChar char="￭"/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clauses into clear, understandable language, while preserving legal </a:t>
            </a:r>
          </a:p>
          <a:p>
            <a:pPr algn="l">
              <a:lnSpc>
                <a:spcPts val="3079"/>
              </a:lnSpc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integrity.</a:t>
            </a:r>
          </a:p>
          <a:p>
            <a:pPr marL="1424938" lvl="3" indent="-356235" algn="l">
              <a:lnSpc>
                <a:spcPts val="3079"/>
              </a:lnSpc>
              <a:buFont typeface="Arial"/>
              <a:buChar char="￭"/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Technologies: Leverages Natural Language Processing (NLP), </a:t>
            </a:r>
          </a:p>
          <a:p>
            <a:pPr algn="l">
              <a:lnSpc>
                <a:spcPts val="3079"/>
              </a:lnSpc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     Transformer-based  models, and Machine Learning.</a:t>
            </a:r>
          </a:p>
          <a:p>
            <a:pPr marL="1424938" lvl="3" indent="-356235" algn="l">
              <a:lnSpc>
                <a:spcPts val="3079"/>
              </a:lnSpc>
              <a:buFont typeface="Arial"/>
              <a:buChar char="￭"/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Benefits: Enhances transparency, accessibility, and efficiency in legal </a:t>
            </a:r>
          </a:p>
          <a:p>
            <a:pPr marL="1068703" lvl="3" algn="l">
              <a:lnSpc>
                <a:spcPts val="3079"/>
              </a:lnSpc>
            </a:pPr>
            <a:r>
              <a:rPr lang="en-US" sz="2199" b="1" spc="17" dirty="0">
                <a:solidFill>
                  <a:srgbClr val="4D4B6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document understanding for startups, businesses, and individuals lacking legal expertise.</a:t>
            </a:r>
          </a:p>
          <a:p>
            <a:pPr algn="l">
              <a:lnSpc>
                <a:spcPts val="3079"/>
              </a:lnSpc>
            </a:pPr>
            <a:endParaRPr lang="en-US" sz="2199" b="1" spc="17" dirty="0">
              <a:solidFill>
                <a:srgbClr val="4D4B66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1045" y="3390900"/>
            <a:ext cx="753076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3326" b="1" spc="26" dirty="0">
                <a:solidFill>
                  <a:srgbClr val="7C7AA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AI-Based Contract Language Simplifier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88129" y="2486886"/>
            <a:ext cx="6625018" cy="4684680"/>
            <a:chOff x="0" y="0"/>
            <a:chExt cx="8833358" cy="624624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833358" cy="6246241"/>
            </a:xfrm>
            <a:custGeom>
              <a:avLst/>
              <a:gdLst/>
              <a:ahLst/>
              <a:cxnLst/>
              <a:rect l="l" t="t" r="r" b="b"/>
              <a:pathLst>
                <a:path w="8833358" h="6246241">
                  <a:moveTo>
                    <a:pt x="0" y="0"/>
                  </a:moveTo>
                  <a:lnTo>
                    <a:pt x="8833358" y="0"/>
                  </a:lnTo>
                  <a:lnTo>
                    <a:pt x="8833358" y="6246241"/>
                  </a:lnTo>
                  <a:lnTo>
                    <a:pt x="0" y="6246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" b="-61"/>
              </a:stretch>
            </a:blipFill>
          </p:spPr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9786" y="849393"/>
            <a:ext cx="16359603" cy="203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86"/>
              </a:lnSpc>
            </a:pPr>
            <a:r>
              <a:rPr lang="en-US" sz="14582" b="1" spc="2333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Key Outcomes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0" y="2719915"/>
            <a:ext cx="7664635" cy="7567085"/>
          </a:xfrm>
          <a:custGeom>
            <a:avLst/>
            <a:gdLst/>
            <a:ahLst/>
            <a:cxnLst/>
            <a:rect l="l" t="t" r="r" b="b"/>
            <a:pathLst>
              <a:path w="7664635" h="7567085">
                <a:moveTo>
                  <a:pt x="7664635" y="0"/>
                </a:moveTo>
                <a:lnTo>
                  <a:pt x="0" y="0"/>
                </a:lnTo>
                <a:lnTo>
                  <a:pt x="0" y="7567085"/>
                </a:lnTo>
                <a:lnTo>
                  <a:pt x="7664635" y="7567085"/>
                </a:lnTo>
                <a:lnTo>
                  <a:pt x="7664635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3444" y="1068097"/>
            <a:ext cx="14282912" cy="19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5"/>
              </a:lnSpc>
            </a:pPr>
            <a:r>
              <a:rPr lang="en-US" sz="12325" b="1" spc="98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Key Outcomes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9442921" y="13093"/>
            <a:ext cx="8845079" cy="8732506"/>
          </a:xfrm>
          <a:custGeom>
            <a:avLst/>
            <a:gdLst/>
            <a:ahLst/>
            <a:cxnLst/>
            <a:rect l="l" t="t" r="r" b="b"/>
            <a:pathLst>
              <a:path w="8845079" h="8732506">
                <a:moveTo>
                  <a:pt x="0" y="8732505"/>
                </a:moveTo>
                <a:lnTo>
                  <a:pt x="8845079" y="8732505"/>
                </a:lnTo>
                <a:lnTo>
                  <a:pt x="8845079" y="0"/>
                </a:lnTo>
                <a:lnTo>
                  <a:pt x="0" y="0"/>
                </a:lnTo>
                <a:lnTo>
                  <a:pt x="0" y="8732505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367248"/>
            <a:ext cx="16230600" cy="51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Simplify Complex Legal Language - Transform jargon-heavy contracts into plain English for non-legal audiences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Multi-Format Support - Process PDF, DOCX, and TXT files seamlessly with robust document handling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Clause Extraction - Identify 15+ clause types including Confidentiality, Liability, Payment, and more using AI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Three Simplification Modes - Basic (minimal), Intermediate (balanced), and Advanced (aggressive summaries) to match your needs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Legal Term Insights - Build a glossary that explains legal terms in simple language for non-experts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Readability and Visualization - Provide visual charts and statistics showing readability levels and contract structure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Secure and Scalable Platform - Ensure data protection through secure authentication with cloud deployment support</a:t>
            </a:r>
          </a:p>
          <a:p>
            <a:pPr marL="1489707" lvl="3" indent="-372427" algn="l">
              <a:lnSpc>
                <a:spcPts val="3173"/>
              </a:lnSpc>
              <a:buFont typeface="Arial"/>
              <a:buChar char="￭"/>
            </a:pPr>
            <a:r>
              <a:rPr lang="en-US" sz="2299" b="1" spc="18">
                <a:solidFill>
                  <a:srgbClr val="4D4B6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History &amp; Export - Save past analyses and download comprehensive reports for future reference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5563" y="2932444"/>
            <a:ext cx="5349115" cy="2584917"/>
            <a:chOff x="0" y="0"/>
            <a:chExt cx="1408820" cy="680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8820" cy="680801"/>
            </a:xfrm>
            <a:custGeom>
              <a:avLst/>
              <a:gdLst/>
              <a:ahLst/>
              <a:cxnLst/>
              <a:rect l="l" t="t" r="r" b="b"/>
              <a:pathLst>
                <a:path w="1408820" h="680801">
                  <a:moveTo>
                    <a:pt x="0" y="0"/>
                  </a:moveTo>
                  <a:lnTo>
                    <a:pt x="1408820" y="0"/>
                  </a:lnTo>
                  <a:lnTo>
                    <a:pt x="1408820" y="680801"/>
                  </a:lnTo>
                  <a:lnTo>
                    <a:pt x="0" y="68080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8820" cy="70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5562" y="990600"/>
            <a:ext cx="7678837" cy="926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6726" b="1" spc="53" dirty="0">
                <a:solidFill>
                  <a:srgbClr val="7C7AAC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Modules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5563" y="2081754"/>
            <a:ext cx="15526083" cy="56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6"/>
              </a:lnSpc>
              <a:spcBef>
                <a:spcPct val="0"/>
              </a:spcBef>
            </a:pPr>
            <a:r>
              <a:rPr lang="en-US" sz="2100" b="1" spc="16">
                <a:solidFill>
                  <a:srgbClr val="4D4B66"/>
                </a:solidFill>
                <a:latin typeface="Inter Bold"/>
                <a:ea typeface="Inter Bold"/>
                <a:cs typeface="Inter Bold"/>
                <a:sym typeface="Inter Bold"/>
              </a:rPr>
              <a:t>This System is built upon six interconnected modules, each handling a specific stage from document ingestion to final readability assessment.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32841" y="2932444"/>
            <a:ext cx="5349115" cy="2584917"/>
            <a:chOff x="0" y="0"/>
            <a:chExt cx="1408820" cy="680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8820" cy="680801"/>
            </a:xfrm>
            <a:custGeom>
              <a:avLst/>
              <a:gdLst/>
              <a:ahLst/>
              <a:cxnLst/>
              <a:rect l="l" t="t" r="r" b="b"/>
              <a:pathLst>
                <a:path w="1408820" h="680801">
                  <a:moveTo>
                    <a:pt x="0" y="0"/>
                  </a:moveTo>
                  <a:lnTo>
                    <a:pt x="1408820" y="0"/>
                  </a:lnTo>
                  <a:lnTo>
                    <a:pt x="1408820" y="680801"/>
                  </a:lnTo>
                  <a:lnTo>
                    <a:pt x="0" y="68080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08820" cy="70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2334" y="3195094"/>
            <a:ext cx="5349115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Document Ingestion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563" y="3720260"/>
            <a:ext cx="5349115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Extracts text from various contract file formats (PDF, DOCX, TXT) and handles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file integrity issues for seamless processing.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4677" y="3195094"/>
            <a:ext cx="5423524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Text Preprocessing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085257" y="2932444"/>
            <a:ext cx="5174043" cy="2584917"/>
            <a:chOff x="0" y="0"/>
            <a:chExt cx="1362711" cy="6808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2711" cy="680801"/>
            </a:xfrm>
            <a:custGeom>
              <a:avLst/>
              <a:gdLst/>
              <a:ahLst/>
              <a:cxnLst/>
              <a:rect l="l" t="t" r="r" b="b"/>
              <a:pathLst>
                <a:path w="1362711" h="680801">
                  <a:moveTo>
                    <a:pt x="0" y="0"/>
                  </a:moveTo>
                  <a:lnTo>
                    <a:pt x="1362711" y="0"/>
                  </a:lnTo>
                  <a:lnTo>
                    <a:pt x="1362711" y="680801"/>
                  </a:lnTo>
                  <a:lnTo>
                    <a:pt x="0" y="68080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62711" cy="70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85257" y="5679286"/>
            <a:ext cx="5174043" cy="2483328"/>
            <a:chOff x="0" y="0"/>
            <a:chExt cx="1362711" cy="6540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62711" cy="654045"/>
            </a:xfrm>
            <a:custGeom>
              <a:avLst/>
              <a:gdLst/>
              <a:ahLst/>
              <a:cxnLst/>
              <a:rect l="l" t="t" r="r" b="b"/>
              <a:pathLst>
                <a:path w="1362711" h="654045">
                  <a:moveTo>
                    <a:pt x="0" y="0"/>
                  </a:moveTo>
                  <a:lnTo>
                    <a:pt x="1362711" y="0"/>
                  </a:lnTo>
                  <a:lnTo>
                    <a:pt x="1362711" y="654045"/>
                  </a:lnTo>
                  <a:lnTo>
                    <a:pt x="0" y="654045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62711" cy="682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5563" y="5740590"/>
            <a:ext cx="5349115" cy="2422024"/>
            <a:chOff x="0" y="0"/>
            <a:chExt cx="1408820" cy="637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8820" cy="637899"/>
            </a:xfrm>
            <a:custGeom>
              <a:avLst/>
              <a:gdLst/>
              <a:ahLst/>
              <a:cxnLst/>
              <a:rect l="l" t="t" r="r" b="b"/>
              <a:pathLst>
                <a:path w="1408820" h="637899">
                  <a:moveTo>
                    <a:pt x="0" y="0"/>
                  </a:moveTo>
                  <a:lnTo>
                    <a:pt x="1408820" y="0"/>
                  </a:lnTo>
                  <a:lnTo>
                    <a:pt x="1408820" y="637899"/>
                  </a:lnTo>
                  <a:lnTo>
                    <a:pt x="0" y="63789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408820" cy="66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32841" y="5740590"/>
            <a:ext cx="5349115" cy="2422024"/>
            <a:chOff x="0" y="0"/>
            <a:chExt cx="1408820" cy="6378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8820" cy="637899"/>
            </a:xfrm>
            <a:custGeom>
              <a:avLst/>
              <a:gdLst/>
              <a:ahLst/>
              <a:cxnLst/>
              <a:rect l="l" t="t" r="r" b="b"/>
              <a:pathLst>
                <a:path w="1408820" h="637899">
                  <a:moveTo>
                    <a:pt x="0" y="0"/>
                  </a:moveTo>
                  <a:lnTo>
                    <a:pt x="1408820" y="0"/>
                  </a:lnTo>
                  <a:lnTo>
                    <a:pt x="1408820" y="637899"/>
                  </a:lnTo>
                  <a:lnTo>
                    <a:pt x="0" y="63789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408820" cy="66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469443" y="3720260"/>
            <a:ext cx="5349115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Cleans raw text, structures it into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clauses, and extracts key entities like parties, dates, and amounts using NER.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85257" y="3195094"/>
            <a:ext cx="5174043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Clause Detection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85257" y="3720260"/>
            <a:ext cx="5174043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Automatically classifies contract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clauses by their legal type and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 (e.g., Confidentiality,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Payment Terms) using advanced AI.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5563" y="5919908"/>
            <a:ext cx="5349115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Legal Terms Extraction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7987" y="6435167"/>
            <a:ext cx="4833461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Identifies and extracts critical legal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definitions and phrases, cross-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referencing them for consistency and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contextual accuracy.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69443" y="5919908"/>
            <a:ext cx="5349115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Language Simplification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32841" y="6435167"/>
            <a:ext cx="5349115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Rewrites complex legal language into simpler text using multiple modes, converting passive voice and defining jargon while maintaining accuracy.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18267" y="5919908"/>
            <a:ext cx="5174043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Readability Metrics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10555" y="6442514"/>
            <a:ext cx="5174043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Evaluates simplification level and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clarity using standard readability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scores (e.g., Flesch-Kincaid, SMOG)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analyzes text complexity.</a:t>
            </a:r>
          </a:p>
        </p:txBody>
      </p:sp>
      <p:sp>
        <p:nvSpPr>
          <p:cNvPr id="35" name="Freeform 35"/>
          <p:cNvSpPr/>
          <p:nvPr/>
        </p:nvSpPr>
        <p:spPr>
          <a:xfrm flipV="1">
            <a:off x="13218732" y="13093"/>
            <a:ext cx="5069268" cy="5004750"/>
          </a:xfrm>
          <a:custGeom>
            <a:avLst/>
            <a:gdLst/>
            <a:ahLst/>
            <a:cxnLst/>
            <a:rect l="l" t="t" r="r" b="b"/>
            <a:pathLst>
              <a:path w="5069268" h="5004750">
                <a:moveTo>
                  <a:pt x="0" y="5004749"/>
                </a:moveTo>
                <a:lnTo>
                  <a:pt x="5069268" y="5004749"/>
                </a:lnTo>
                <a:lnTo>
                  <a:pt x="5069268" y="0"/>
                </a:lnTo>
                <a:lnTo>
                  <a:pt x="0" y="0"/>
                </a:lnTo>
                <a:lnTo>
                  <a:pt x="0" y="5004749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flipH="1">
            <a:off x="0" y="4910613"/>
            <a:ext cx="5445696" cy="5376387"/>
          </a:xfrm>
          <a:custGeom>
            <a:avLst/>
            <a:gdLst/>
            <a:ahLst/>
            <a:cxnLst/>
            <a:rect l="l" t="t" r="r" b="b"/>
            <a:pathLst>
              <a:path w="5445696" h="5376387">
                <a:moveTo>
                  <a:pt x="5445696" y="0"/>
                </a:moveTo>
                <a:lnTo>
                  <a:pt x="0" y="0"/>
                </a:lnTo>
                <a:lnTo>
                  <a:pt x="0" y="5376387"/>
                </a:lnTo>
                <a:lnTo>
                  <a:pt x="5445696" y="5376387"/>
                </a:lnTo>
                <a:lnTo>
                  <a:pt x="5445696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078193" y="5143500"/>
            <a:ext cx="5209807" cy="5143500"/>
          </a:xfrm>
          <a:custGeom>
            <a:avLst/>
            <a:gdLst/>
            <a:ahLst/>
            <a:cxnLst/>
            <a:rect l="l" t="t" r="r" b="b"/>
            <a:pathLst>
              <a:path w="5209807" h="5143500">
                <a:moveTo>
                  <a:pt x="0" y="0"/>
                </a:moveTo>
                <a:lnTo>
                  <a:pt x="5209807" y="0"/>
                </a:lnTo>
                <a:lnTo>
                  <a:pt x="520980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flipH="1" flipV="1">
            <a:off x="0" y="-21984"/>
            <a:ext cx="4801221" cy="4740114"/>
          </a:xfrm>
          <a:custGeom>
            <a:avLst/>
            <a:gdLst/>
            <a:ahLst/>
            <a:cxnLst/>
            <a:rect l="l" t="t" r="r" b="b"/>
            <a:pathLst>
              <a:path w="4801221" h="4740114">
                <a:moveTo>
                  <a:pt x="4801221" y="4740114"/>
                </a:moveTo>
                <a:lnTo>
                  <a:pt x="0" y="4740114"/>
                </a:lnTo>
                <a:lnTo>
                  <a:pt x="0" y="0"/>
                </a:lnTo>
                <a:lnTo>
                  <a:pt x="4801221" y="0"/>
                </a:lnTo>
                <a:lnTo>
                  <a:pt x="4801221" y="4740114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9364" y="693001"/>
            <a:ext cx="12066353" cy="142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8"/>
              </a:lnSpc>
            </a:pPr>
            <a:r>
              <a:rPr lang="en-US" sz="9026" b="1" spc="72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11302418" y="3832894"/>
            <a:ext cx="10287000" cy="262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10498" b="1" spc="1679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System Architecture</a:t>
            </a:r>
          </a:p>
        </p:txBody>
      </p:sp>
      <p:sp>
        <p:nvSpPr>
          <p:cNvPr id="5" name="Freeform 5"/>
          <p:cNvSpPr/>
          <p:nvPr/>
        </p:nvSpPr>
        <p:spPr>
          <a:xfrm flipV="1">
            <a:off x="16713766" y="0"/>
            <a:ext cx="1574234" cy="1554199"/>
          </a:xfrm>
          <a:custGeom>
            <a:avLst/>
            <a:gdLst/>
            <a:ahLst/>
            <a:cxnLst/>
            <a:rect l="l" t="t" r="r" b="b"/>
            <a:pathLst>
              <a:path w="1574234" h="1554199">
                <a:moveTo>
                  <a:pt x="0" y="1554199"/>
                </a:moveTo>
                <a:lnTo>
                  <a:pt x="1574234" y="1554199"/>
                </a:lnTo>
                <a:lnTo>
                  <a:pt x="1574234" y="0"/>
                </a:lnTo>
                <a:lnTo>
                  <a:pt x="0" y="0"/>
                </a:lnTo>
                <a:lnTo>
                  <a:pt x="0" y="15541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8975726"/>
            <a:ext cx="1328178" cy="1311274"/>
          </a:xfrm>
          <a:custGeom>
            <a:avLst/>
            <a:gdLst/>
            <a:ahLst/>
            <a:cxnLst/>
            <a:rect l="l" t="t" r="r" b="b"/>
            <a:pathLst>
              <a:path w="1328178" h="1311274">
                <a:moveTo>
                  <a:pt x="1328178" y="0"/>
                </a:moveTo>
                <a:lnTo>
                  <a:pt x="0" y="0"/>
                </a:lnTo>
                <a:lnTo>
                  <a:pt x="0" y="1311274"/>
                </a:lnTo>
                <a:lnTo>
                  <a:pt x="1328178" y="1311274"/>
                </a:lnTo>
                <a:lnTo>
                  <a:pt x="13281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2307" y="2271660"/>
            <a:ext cx="1687421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ClauseEase AI follows a comprehensive pipeline from document upload to final insights, ensuring secure and efficient processing at every stage.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1346" y="3287660"/>
            <a:ext cx="1013592" cy="1216378"/>
            <a:chOff x="0" y="0"/>
            <a:chExt cx="1512063" cy="1814576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" b="-11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63365" y="4554523"/>
            <a:ext cx="981573" cy="1177954"/>
            <a:chOff x="0" y="0"/>
            <a:chExt cx="1512063" cy="1814576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3" b="-11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70227" y="5803241"/>
            <a:ext cx="974711" cy="1169719"/>
            <a:chOff x="0" y="0"/>
            <a:chExt cx="1512063" cy="1814576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3" b="-11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86312" y="7039635"/>
            <a:ext cx="958627" cy="1150416"/>
            <a:chOff x="0" y="0"/>
            <a:chExt cx="1512063" cy="1814576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3" b="-11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86312" y="8190051"/>
            <a:ext cx="958627" cy="1150416"/>
            <a:chOff x="0" y="0"/>
            <a:chExt cx="1512063" cy="1814576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13" b="-11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328504" y="3540249"/>
            <a:ext cx="6739296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Authentication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Register/Login via secure authentication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28504" y="4787900"/>
            <a:ext cx="8110896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 Upload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Upload PDF/DOCX/TXT and extract text from documents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8504" y="5918200"/>
            <a:ext cx="8720496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 Preprocessing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 and segment text with tokenization and entity recognition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28504" y="7162800"/>
            <a:ext cx="10092096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NLP Pipeline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Clause detection with Legal BERT, term extraction, and BART simplification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28504" y="8293101"/>
            <a:ext cx="952202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&amp; Visualization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Display simplified text, charts, and download history with database storage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459" y="6432294"/>
            <a:ext cx="16308122" cy="385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84"/>
              </a:lnSpc>
            </a:pPr>
            <a:r>
              <a:rPr lang="en-US" sz="15384" b="1" spc="2461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Layered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0848" y="7214591"/>
            <a:ext cx="13226067" cy="273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4"/>
              </a:lnSpc>
            </a:pPr>
            <a:r>
              <a:rPr lang="en-US" sz="9353" b="1" spc="74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Layered Architecture Overview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0"/>
            <a:ext cx="3157255" cy="3117072"/>
          </a:xfrm>
          <a:custGeom>
            <a:avLst/>
            <a:gdLst/>
            <a:ahLst/>
            <a:cxnLst/>
            <a:rect l="l" t="t" r="r" b="b"/>
            <a:pathLst>
              <a:path w="3157255" h="3117072">
                <a:moveTo>
                  <a:pt x="3157255" y="3117072"/>
                </a:moveTo>
                <a:lnTo>
                  <a:pt x="0" y="3117072"/>
                </a:lnTo>
                <a:lnTo>
                  <a:pt x="0" y="0"/>
                </a:lnTo>
                <a:lnTo>
                  <a:pt x="3157255" y="0"/>
                </a:lnTo>
                <a:lnTo>
                  <a:pt x="3157255" y="3117072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8303" y="6269099"/>
            <a:ext cx="4069697" cy="4017901"/>
          </a:xfrm>
          <a:custGeom>
            <a:avLst/>
            <a:gdLst/>
            <a:ahLst/>
            <a:cxnLst/>
            <a:rect l="l" t="t" r="r" b="b"/>
            <a:pathLst>
              <a:path w="4069697" h="4017901">
                <a:moveTo>
                  <a:pt x="0" y="0"/>
                </a:moveTo>
                <a:lnTo>
                  <a:pt x="4069697" y="0"/>
                </a:lnTo>
                <a:lnTo>
                  <a:pt x="4069697" y="4017901"/>
                </a:lnTo>
                <a:lnTo>
                  <a:pt x="0" y="401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971689"/>
            <a:ext cx="15887700" cy="789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4D4B66"/>
                </a:solidFill>
                <a:latin typeface="Inter Bold"/>
                <a:ea typeface="Inter Bold"/>
                <a:cs typeface="Inter Bold"/>
                <a:sym typeface="Inter Bold"/>
              </a:rPr>
              <a:t>Our platform uses a layered design for scalability and maintainability. Each layer has distinct responsibilities 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4D4B66"/>
                </a:solidFill>
                <a:latin typeface="Inter Bold"/>
                <a:ea typeface="Inter Bold"/>
                <a:cs typeface="Inter Bold"/>
                <a:sym typeface="Inter Bold"/>
              </a:rPr>
              <a:t>and clean interfaces.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4674" y="3164697"/>
            <a:ext cx="4136588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 Layer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Responsive UI (HTML5, CSS3, JS)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interactive forms and charts.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70362" y="3164697"/>
            <a:ext cx="4785955" cy="1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 Layer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Flask backend for document routing,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NLP, and secure sessions via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RESTful APIs.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5417" y="3235456"/>
            <a:ext cx="4902994" cy="14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&amp; NLP Processing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Legal-BERT for clause detection,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BART/T5 for simplification. Readability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metrics (Flesch/Gunning Fog).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2711" y="5105400"/>
            <a:ext cx="4792861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Layer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 stores user, document, clause,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 analytics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00150" y="5188963"/>
            <a:ext cx="4706660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Layer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MFA, E2E encryption, RBAC, and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monitoring protect legal documents.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41388" y="5103773"/>
            <a:ext cx="4617912" cy="140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08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 Layer</a:t>
            </a:r>
          </a:p>
          <a:p>
            <a:pPr algn="ctr">
              <a:lnSpc>
                <a:spcPts val="2780"/>
              </a:lnSpc>
              <a:spcBef>
                <a:spcPct val="0"/>
              </a:spcBef>
            </a:pPr>
            <a:r>
              <a:rPr lang="en-US" sz="19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Docker containerization for </a:t>
            </a:r>
          </a:p>
          <a:p>
            <a:pPr algn="ctr">
              <a:lnSpc>
                <a:spcPts val="2780"/>
              </a:lnSpc>
              <a:spcBef>
                <a:spcPct val="0"/>
              </a:spcBef>
            </a:pPr>
            <a:r>
              <a:rPr lang="en-US" sz="19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consistent deployment across cloud </a:t>
            </a:r>
          </a:p>
          <a:p>
            <a:pPr algn="ctr">
              <a:lnSpc>
                <a:spcPts val="2780"/>
              </a:lnSpc>
              <a:spcBef>
                <a:spcPct val="0"/>
              </a:spcBef>
            </a:pPr>
            <a:r>
              <a:rPr lang="en-US" sz="19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(AWS, Azure, GCP).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3084844"/>
            <a:ext cx="5036872" cy="1749659"/>
            <a:chOff x="0" y="0"/>
            <a:chExt cx="1326584" cy="4608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6584" cy="460815"/>
            </a:xfrm>
            <a:custGeom>
              <a:avLst/>
              <a:gdLst/>
              <a:ahLst/>
              <a:cxnLst/>
              <a:rect l="l" t="t" r="r" b="b"/>
              <a:pathLst>
                <a:path w="1326584" h="460815">
                  <a:moveTo>
                    <a:pt x="0" y="0"/>
                  </a:moveTo>
                  <a:lnTo>
                    <a:pt x="1326584" y="0"/>
                  </a:lnTo>
                  <a:lnTo>
                    <a:pt x="1326584" y="460815"/>
                  </a:lnTo>
                  <a:lnTo>
                    <a:pt x="0" y="460815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26584" cy="489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976640"/>
            <a:ext cx="5023577" cy="1729208"/>
            <a:chOff x="0" y="0"/>
            <a:chExt cx="1323082" cy="4554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3082" cy="455429"/>
            </a:xfrm>
            <a:custGeom>
              <a:avLst/>
              <a:gdLst/>
              <a:ahLst/>
              <a:cxnLst/>
              <a:rect l="l" t="t" r="r" b="b"/>
              <a:pathLst>
                <a:path w="1323082" h="455429">
                  <a:moveTo>
                    <a:pt x="0" y="0"/>
                  </a:moveTo>
                  <a:lnTo>
                    <a:pt x="1323082" y="0"/>
                  </a:lnTo>
                  <a:lnTo>
                    <a:pt x="1323082" y="455429"/>
                  </a:lnTo>
                  <a:lnTo>
                    <a:pt x="0" y="45542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23082" cy="48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04677" y="3084844"/>
            <a:ext cx="5806448" cy="1749659"/>
            <a:chOff x="0" y="0"/>
            <a:chExt cx="1529270" cy="4608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9270" cy="460815"/>
            </a:xfrm>
            <a:custGeom>
              <a:avLst/>
              <a:gdLst/>
              <a:ahLst/>
              <a:cxnLst/>
              <a:rect l="l" t="t" r="r" b="b"/>
              <a:pathLst>
                <a:path w="1529270" h="460815">
                  <a:moveTo>
                    <a:pt x="0" y="0"/>
                  </a:moveTo>
                  <a:lnTo>
                    <a:pt x="1529270" y="0"/>
                  </a:lnTo>
                  <a:lnTo>
                    <a:pt x="1529270" y="460815"/>
                  </a:lnTo>
                  <a:lnTo>
                    <a:pt x="0" y="460815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529270" cy="489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04677" y="4976640"/>
            <a:ext cx="5806448" cy="1729208"/>
            <a:chOff x="0" y="0"/>
            <a:chExt cx="1529270" cy="4554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29270" cy="455429"/>
            </a:xfrm>
            <a:custGeom>
              <a:avLst/>
              <a:gdLst/>
              <a:ahLst/>
              <a:cxnLst/>
              <a:rect l="l" t="t" r="r" b="b"/>
              <a:pathLst>
                <a:path w="1529270" h="455429">
                  <a:moveTo>
                    <a:pt x="0" y="0"/>
                  </a:moveTo>
                  <a:lnTo>
                    <a:pt x="1529270" y="0"/>
                  </a:lnTo>
                  <a:lnTo>
                    <a:pt x="1529270" y="455429"/>
                  </a:lnTo>
                  <a:lnTo>
                    <a:pt x="0" y="45542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529270" cy="48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63659" y="4976640"/>
            <a:ext cx="5311910" cy="1729208"/>
            <a:chOff x="0" y="0"/>
            <a:chExt cx="1399022" cy="4554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99021" cy="455429"/>
            </a:xfrm>
            <a:custGeom>
              <a:avLst/>
              <a:gdLst/>
              <a:ahLst/>
              <a:cxnLst/>
              <a:rect l="l" t="t" r="r" b="b"/>
              <a:pathLst>
                <a:path w="1399021" h="455429">
                  <a:moveTo>
                    <a:pt x="0" y="0"/>
                  </a:moveTo>
                  <a:lnTo>
                    <a:pt x="1399021" y="0"/>
                  </a:lnTo>
                  <a:lnTo>
                    <a:pt x="1399021" y="455429"/>
                  </a:lnTo>
                  <a:lnTo>
                    <a:pt x="0" y="455429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399022" cy="48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63659" y="3084844"/>
            <a:ext cx="5311910" cy="1749659"/>
            <a:chOff x="0" y="0"/>
            <a:chExt cx="1399022" cy="4608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99021" cy="460815"/>
            </a:xfrm>
            <a:custGeom>
              <a:avLst/>
              <a:gdLst/>
              <a:ahLst/>
              <a:cxnLst/>
              <a:rect l="l" t="t" r="r" b="b"/>
              <a:pathLst>
                <a:path w="1399021" h="460815">
                  <a:moveTo>
                    <a:pt x="0" y="0"/>
                  </a:moveTo>
                  <a:lnTo>
                    <a:pt x="1399021" y="0"/>
                  </a:lnTo>
                  <a:lnTo>
                    <a:pt x="1399021" y="460815"/>
                  </a:lnTo>
                  <a:lnTo>
                    <a:pt x="0" y="460815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399022" cy="489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28700" y="1054046"/>
            <a:ext cx="647700" cy="652798"/>
          </a:xfrm>
          <a:custGeom>
            <a:avLst/>
            <a:gdLst/>
            <a:ahLst/>
            <a:cxnLst/>
            <a:rect l="l" t="t" r="r" b="b"/>
            <a:pathLst>
              <a:path w="371510" h="366781">
                <a:moveTo>
                  <a:pt x="371510" y="366781"/>
                </a:moveTo>
                <a:lnTo>
                  <a:pt x="0" y="366781"/>
                </a:lnTo>
                <a:lnTo>
                  <a:pt x="0" y="0"/>
                </a:lnTo>
                <a:lnTo>
                  <a:pt x="371510" y="0"/>
                </a:lnTo>
                <a:lnTo>
                  <a:pt x="371510" y="3667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99478" y="8508149"/>
            <a:ext cx="759822" cy="750151"/>
          </a:xfrm>
          <a:custGeom>
            <a:avLst/>
            <a:gdLst/>
            <a:ahLst/>
            <a:cxnLst/>
            <a:rect l="l" t="t" r="r" b="b"/>
            <a:pathLst>
              <a:path w="759822" h="750151">
                <a:moveTo>
                  <a:pt x="0" y="0"/>
                </a:moveTo>
                <a:lnTo>
                  <a:pt x="759822" y="0"/>
                </a:lnTo>
                <a:lnTo>
                  <a:pt x="759822" y="750151"/>
                </a:lnTo>
                <a:lnTo>
                  <a:pt x="0" y="75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832459"/>
            <a:ext cx="5810950" cy="4322739"/>
          </a:xfrm>
          <a:custGeom>
            <a:avLst/>
            <a:gdLst/>
            <a:ahLst/>
            <a:cxnLst/>
            <a:rect l="l" t="t" r="r" b="b"/>
            <a:pathLst>
              <a:path w="5810950" h="4322739">
                <a:moveTo>
                  <a:pt x="0" y="0"/>
                </a:moveTo>
                <a:lnTo>
                  <a:pt x="5810950" y="0"/>
                </a:lnTo>
                <a:lnTo>
                  <a:pt x="5810950" y="4322738"/>
                </a:lnTo>
                <a:lnTo>
                  <a:pt x="0" y="4322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</a:blip>
            <a:stretch>
              <a:fillRect l="-8835" t="-45100" b="-12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00074" y="5278796"/>
            <a:ext cx="410648" cy="327025"/>
          </a:xfrm>
          <a:custGeom>
            <a:avLst/>
            <a:gdLst/>
            <a:ahLst/>
            <a:cxnLst/>
            <a:rect l="l" t="t" r="r" b="b"/>
            <a:pathLst>
              <a:path w="410648" h="327025">
                <a:moveTo>
                  <a:pt x="0" y="0"/>
                </a:moveTo>
                <a:lnTo>
                  <a:pt x="410648" y="0"/>
                </a:lnTo>
                <a:lnTo>
                  <a:pt x="410648" y="327026"/>
                </a:lnTo>
                <a:lnTo>
                  <a:pt x="0" y="327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1660" y="1477240"/>
            <a:ext cx="7306471" cy="346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9"/>
              </a:lnSpc>
            </a:pPr>
            <a:r>
              <a:rPr lang="en-US" sz="13803" b="1" spc="2208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Simplification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0210" y="2015236"/>
            <a:ext cx="6901818" cy="21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</a:pPr>
            <a:r>
              <a:rPr lang="en-US" sz="7377" b="1" spc="59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Three Modes of Simplification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64607" y="5250221"/>
            <a:ext cx="10225326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41226"/>
                </a:solidFill>
                <a:latin typeface="Montserrat"/>
                <a:ea typeface="Montserrat"/>
                <a:cs typeface="Montserrat"/>
                <a:sym typeface="Montserrat"/>
              </a:rPr>
              <a:t>Light rewriting, preserves legal tone, improves sentence structure. Ideal for legal 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41226"/>
                </a:solidFill>
                <a:latin typeface="Montserrat"/>
                <a:ea typeface="Montserrat"/>
                <a:cs typeface="Montserrat"/>
                <a:sym typeface="Montserrat"/>
              </a:rPr>
              <a:t>teams needing slight clarity improvements.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64607" y="6671284"/>
            <a:ext cx="1047523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Comprehensive transformation: shorter sentences, jargon definitions, active voice.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Designed for business stakeholders.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6300074" y="6699859"/>
            <a:ext cx="410648" cy="327025"/>
          </a:xfrm>
          <a:custGeom>
            <a:avLst/>
            <a:gdLst/>
            <a:ahLst/>
            <a:cxnLst/>
            <a:rect l="l" t="t" r="r" b="b"/>
            <a:pathLst>
              <a:path w="410648" h="327025">
                <a:moveTo>
                  <a:pt x="0" y="0"/>
                </a:moveTo>
                <a:lnTo>
                  <a:pt x="410648" y="0"/>
                </a:lnTo>
                <a:lnTo>
                  <a:pt x="410648" y="327026"/>
                </a:lnTo>
                <a:lnTo>
                  <a:pt x="0" y="327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00074" y="8017611"/>
            <a:ext cx="410648" cy="327025"/>
          </a:xfrm>
          <a:custGeom>
            <a:avLst/>
            <a:gdLst/>
            <a:ahLst/>
            <a:cxnLst/>
            <a:rect l="l" t="t" r="r" b="b"/>
            <a:pathLst>
              <a:path w="410648" h="327025">
                <a:moveTo>
                  <a:pt x="0" y="0"/>
                </a:moveTo>
                <a:lnTo>
                  <a:pt x="410648" y="0"/>
                </a:lnTo>
                <a:lnTo>
                  <a:pt x="410648" y="327025"/>
                </a:lnTo>
                <a:lnTo>
                  <a:pt x="0" y="327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64607" y="7989036"/>
            <a:ext cx="8927306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Aggressive simplification using bullet summaries and plain language.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Perfect for executives and non-experts.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12282810" y="4399962"/>
            <a:ext cx="9437764" cy="137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0"/>
              </a:lnSpc>
            </a:pPr>
            <a:r>
              <a:rPr lang="en-US" sz="9851" b="1" spc="1576" dirty="0">
                <a:solidFill>
                  <a:srgbClr val="041226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Technologies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22117" y="614633"/>
            <a:ext cx="6901818" cy="301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3"/>
              </a:lnSpc>
            </a:pPr>
            <a:r>
              <a:rPr lang="en-US" sz="10276" b="1" spc="82">
                <a:solidFill>
                  <a:srgbClr val="7C7AAC"/>
                </a:solidFill>
                <a:latin typeface="Futura Bold"/>
                <a:ea typeface="Futura Bold"/>
                <a:cs typeface="Futura Bold"/>
                <a:sym typeface="Futura Bold"/>
              </a:rPr>
              <a:t>Technology Stack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0" y="25939"/>
            <a:ext cx="3384563" cy="3341487"/>
          </a:xfrm>
          <a:custGeom>
            <a:avLst/>
            <a:gdLst/>
            <a:ahLst/>
            <a:cxnLst/>
            <a:rect l="l" t="t" r="r" b="b"/>
            <a:pathLst>
              <a:path w="3384563" h="3341487">
                <a:moveTo>
                  <a:pt x="3384563" y="3341487"/>
                </a:moveTo>
                <a:lnTo>
                  <a:pt x="0" y="3341487"/>
                </a:lnTo>
                <a:lnTo>
                  <a:pt x="0" y="0"/>
                </a:lnTo>
                <a:lnTo>
                  <a:pt x="3384563" y="0"/>
                </a:lnTo>
                <a:lnTo>
                  <a:pt x="3384563" y="3341487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21862" y="7259885"/>
            <a:ext cx="3066138" cy="3027115"/>
          </a:xfrm>
          <a:custGeom>
            <a:avLst/>
            <a:gdLst/>
            <a:ahLst/>
            <a:cxnLst/>
            <a:rect l="l" t="t" r="r" b="b"/>
            <a:pathLst>
              <a:path w="3066138" h="3027115">
                <a:moveTo>
                  <a:pt x="0" y="0"/>
                </a:moveTo>
                <a:lnTo>
                  <a:pt x="3066138" y="0"/>
                </a:lnTo>
                <a:lnTo>
                  <a:pt x="3066138" y="3027115"/>
                </a:lnTo>
                <a:lnTo>
                  <a:pt x="0" y="302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823105"/>
            <a:ext cx="771572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platform is built on cutting-edge technologies carefully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selected for performance, scalability, and maintainability.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Each component plays a critical role in delivering accurate,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fast legal document analysis.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0985" y="4007281"/>
            <a:ext cx="5538415" cy="144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&amp; Web Services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3.10+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Flask (web services)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Jinja2 (dynamic templates)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0985" y="5865838"/>
            <a:ext cx="7362082" cy="216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AI/ML &amp; NLP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spaCy</a:t>
            </a: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(linguistic processing)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NLTK (text analysis)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Hugging Face Transformers (state-of-the-art models)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(deep learning)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Legal-BERT (domain-specific understanding)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63077" y="4007281"/>
            <a:ext cx="7227338" cy="108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HTML5, CSS3, JavaScript (responsive interfaces)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Matplotlib, Seaborn (interactive data visualizations)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3076" y="5696170"/>
            <a:ext cx="7559547" cy="108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&amp; Deployment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SQLite (relational data management)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Docker (containerization for consistent deployment)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3077" y="7049734"/>
            <a:ext cx="7047624" cy="108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 Tools</a:t>
            </a:r>
          </a:p>
          <a:p>
            <a:pPr marL="342900" indent="-342900" algn="l">
              <a:lnSpc>
                <a:spcPts val="2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VS Code, PyCharm (development environments)</a:t>
            </a:r>
          </a:p>
          <a:p>
            <a:pPr marL="342900" indent="-342900" algn="l">
              <a:lnSpc>
                <a:spcPts val="2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GitHub (version control &amp; collaboration)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2065" y="3909251"/>
            <a:ext cx="7427988" cy="1673401"/>
            <a:chOff x="0" y="0"/>
            <a:chExt cx="1956342" cy="4407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56342" cy="440731"/>
            </a:xfrm>
            <a:custGeom>
              <a:avLst/>
              <a:gdLst/>
              <a:ahLst/>
              <a:cxnLst/>
              <a:rect l="l" t="t" r="r" b="b"/>
              <a:pathLst>
                <a:path w="1956342" h="440731">
                  <a:moveTo>
                    <a:pt x="0" y="0"/>
                  </a:moveTo>
                  <a:lnTo>
                    <a:pt x="1956342" y="0"/>
                  </a:lnTo>
                  <a:lnTo>
                    <a:pt x="1956342" y="440731"/>
                  </a:lnTo>
                  <a:lnTo>
                    <a:pt x="0" y="44073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956342" cy="469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3673" y="5691148"/>
            <a:ext cx="7562798" cy="2584917"/>
            <a:chOff x="0" y="0"/>
            <a:chExt cx="1991848" cy="6808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91848" cy="680801"/>
            </a:xfrm>
            <a:custGeom>
              <a:avLst/>
              <a:gdLst/>
              <a:ahLst/>
              <a:cxnLst/>
              <a:rect l="l" t="t" r="r" b="b"/>
              <a:pathLst>
                <a:path w="1991848" h="680801">
                  <a:moveTo>
                    <a:pt x="0" y="0"/>
                  </a:moveTo>
                  <a:lnTo>
                    <a:pt x="1991848" y="0"/>
                  </a:lnTo>
                  <a:lnTo>
                    <a:pt x="1991848" y="680801"/>
                  </a:lnTo>
                  <a:lnTo>
                    <a:pt x="0" y="680801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991848" cy="70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95964" y="7011855"/>
            <a:ext cx="7635270" cy="1240181"/>
            <a:chOff x="0" y="0"/>
            <a:chExt cx="1995161" cy="3070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95161" cy="307052"/>
            </a:xfrm>
            <a:custGeom>
              <a:avLst/>
              <a:gdLst/>
              <a:ahLst/>
              <a:cxnLst/>
              <a:rect l="l" t="t" r="r" b="b"/>
              <a:pathLst>
                <a:path w="1995161" h="307052">
                  <a:moveTo>
                    <a:pt x="0" y="0"/>
                  </a:moveTo>
                  <a:lnTo>
                    <a:pt x="1995161" y="0"/>
                  </a:lnTo>
                  <a:lnTo>
                    <a:pt x="1995161" y="307052"/>
                  </a:lnTo>
                  <a:lnTo>
                    <a:pt x="0" y="307052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995161" cy="33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36471" y="3271261"/>
            <a:ext cx="7894763" cy="3596751"/>
            <a:chOff x="0" y="-28575"/>
            <a:chExt cx="2045839" cy="924120"/>
          </a:xfrm>
        </p:grpSpPr>
        <p:sp>
          <p:nvSpPr>
            <p:cNvPr id="23" name="Freeform 23"/>
            <p:cNvSpPr/>
            <p:nvPr/>
          </p:nvSpPr>
          <p:spPr>
            <a:xfrm>
              <a:off x="71415" y="576903"/>
              <a:ext cx="1974424" cy="318642"/>
            </a:xfrm>
            <a:custGeom>
              <a:avLst/>
              <a:gdLst/>
              <a:ahLst/>
              <a:cxnLst/>
              <a:rect l="l" t="t" r="r" b="b"/>
              <a:pathLst>
                <a:path w="1995161" h="318642">
                  <a:moveTo>
                    <a:pt x="0" y="0"/>
                  </a:moveTo>
                  <a:lnTo>
                    <a:pt x="1995161" y="0"/>
                  </a:lnTo>
                  <a:lnTo>
                    <a:pt x="1995161" y="318642"/>
                  </a:lnTo>
                  <a:lnTo>
                    <a:pt x="0" y="318642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995161" cy="347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599189" y="3735465"/>
            <a:ext cx="7607074" cy="1757673"/>
            <a:chOff x="0" y="-28575"/>
            <a:chExt cx="2003509" cy="462926"/>
          </a:xfrm>
        </p:grpSpPr>
        <p:sp>
          <p:nvSpPr>
            <p:cNvPr id="26" name="Freeform 26"/>
            <p:cNvSpPr/>
            <p:nvPr/>
          </p:nvSpPr>
          <p:spPr>
            <a:xfrm>
              <a:off x="4174" y="14037"/>
              <a:ext cx="1999335" cy="420314"/>
            </a:xfrm>
            <a:custGeom>
              <a:avLst/>
              <a:gdLst/>
              <a:ahLst/>
              <a:cxnLst/>
              <a:rect l="l" t="t" r="r" b="b"/>
              <a:pathLst>
                <a:path w="1999335" h="420314">
                  <a:moveTo>
                    <a:pt x="0" y="0"/>
                  </a:moveTo>
                  <a:lnTo>
                    <a:pt x="1999335" y="0"/>
                  </a:lnTo>
                  <a:lnTo>
                    <a:pt x="1999335" y="420314"/>
                  </a:lnTo>
                  <a:lnTo>
                    <a:pt x="0" y="420314"/>
                  </a:lnTo>
                  <a:close/>
                </a:path>
              </a:pathLst>
            </a:custGeom>
            <a:solidFill>
              <a:srgbClr val="C8BCFF">
                <a:alpha val="2588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999335" cy="4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1844</Words>
  <Application>Microsoft Office PowerPoint</Application>
  <PresentationFormat>Custom</PresentationFormat>
  <Paragraphs>298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Montserrat</vt:lpstr>
      <vt:lpstr>Times New Roman Bold</vt:lpstr>
      <vt:lpstr>Montserrat Medium</vt:lpstr>
      <vt:lpstr>DM Sans Bold</vt:lpstr>
      <vt:lpstr>Inter Bold</vt:lpstr>
      <vt:lpstr>Public Sans Bold</vt:lpstr>
      <vt:lpstr>Arial</vt:lpstr>
      <vt:lpstr>Calibri</vt:lpstr>
      <vt:lpstr>Open Sans Bold</vt:lpstr>
      <vt:lpstr>DM Sans</vt:lpstr>
      <vt:lpstr>Inter</vt:lpstr>
      <vt:lpstr>Futura Bold</vt:lpstr>
      <vt:lpstr>Times New Roman MT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CLAUSEEASE AI</dc:title>
  <cp:lastModifiedBy>Mulukutla Sarvani</cp:lastModifiedBy>
  <cp:revision>12</cp:revision>
  <dcterms:created xsi:type="dcterms:W3CDTF">2006-08-16T00:00:00Z</dcterms:created>
  <dcterms:modified xsi:type="dcterms:W3CDTF">2025-11-21T16:16:25Z</dcterms:modified>
  <dc:identifier>DAG5JWuuMGw</dc:identifier>
</cp:coreProperties>
</file>